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2" r:id="rId1"/>
  </p:sldMasterIdLst>
  <p:notesMasterIdLst>
    <p:notesMasterId r:id="rId10"/>
  </p:notesMasterIdLst>
  <p:handoutMasterIdLst>
    <p:handoutMasterId r:id="rId11"/>
  </p:handoutMasterIdLst>
  <p:sldIdLst>
    <p:sldId id="256" r:id="rId2"/>
    <p:sldId id="258" r:id="rId3"/>
    <p:sldId id="266" r:id="rId4"/>
    <p:sldId id="257" r:id="rId5"/>
    <p:sldId id="261" r:id="rId6"/>
    <p:sldId id="262" r:id="rId7"/>
    <p:sldId id="264" r:id="rId8"/>
    <p:sldId id="265" r:id="rId9"/>
  </p:sldIdLst>
  <p:sldSz cx="12192000" cy="6858000"/>
  <p:notesSz cx="9872663"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77" d="100"/>
          <a:sy n="77" d="100"/>
        </p:scale>
        <p:origin x="600" y="90"/>
      </p:cViewPr>
      <p:guideLst/>
    </p:cSldViewPr>
  </p:slideViewPr>
  <p:notesTextViewPr>
    <p:cViewPr>
      <p:scale>
        <a:sx n="1" d="1"/>
        <a:sy n="1" d="1"/>
      </p:scale>
      <p:origin x="0" y="0"/>
    </p:cViewPr>
  </p:notesTextViewPr>
  <p:notesViewPr>
    <p:cSldViewPr snapToGrid="0">
      <p:cViewPr varScale="1">
        <p:scale>
          <a:sx n="78" d="100"/>
          <a:sy n="78" d="100"/>
        </p:scale>
        <p:origin x="163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AB3BE92-B0CD-4C83-A8BC-769182F09D16}"/>
              </a:ext>
            </a:extLst>
          </p:cNvPr>
          <p:cNvSpPr>
            <a:spLocks noGrp="1"/>
          </p:cNvSpPr>
          <p:nvPr>
            <p:ph type="hdr" sz="quarter"/>
          </p:nvPr>
        </p:nvSpPr>
        <p:spPr>
          <a:xfrm>
            <a:off x="0" y="2"/>
            <a:ext cx="4278154" cy="341064"/>
          </a:xfrm>
          <a:prstGeom prst="rect">
            <a:avLst/>
          </a:prstGeom>
        </p:spPr>
        <p:txBody>
          <a:bodyPr vert="horz" lIns="90708" tIns="45354" rIns="90708" bIns="45354" rtlCol="0"/>
          <a:lstStyle>
            <a:lvl1pPr algn="l">
              <a:defRPr sz="1200"/>
            </a:lvl1pPr>
          </a:lstStyle>
          <a:p>
            <a:endParaRPr lang="en-AU"/>
          </a:p>
        </p:txBody>
      </p:sp>
      <p:sp>
        <p:nvSpPr>
          <p:cNvPr id="3" name="Date Placeholder 2">
            <a:extLst>
              <a:ext uri="{FF2B5EF4-FFF2-40B4-BE49-F238E27FC236}">
                <a16:creationId xmlns:a16="http://schemas.microsoft.com/office/drawing/2014/main" id="{9B30501E-FF45-4983-9DB6-A92B16E182C8}"/>
              </a:ext>
            </a:extLst>
          </p:cNvPr>
          <p:cNvSpPr>
            <a:spLocks noGrp="1"/>
          </p:cNvSpPr>
          <p:nvPr>
            <p:ph type="dt" sz="quarter" idx="1"/>
          </p:nvPr>
        </p:nvSpPr>
        <p:spPr>
          <a:xfrm>
            <a:off x="5592224" y="2"/>
            <a:ext cx="4278154" cy="341064"/>
          </a:xfrm>
          <a:prstGeom prst="rect">
            <a:avLst/>
          </a:prstGeom>
        </p:spPr>
        <p:txBody>
          <a:bodyPr vert="horz" lIns="90708" tIns="45354" rIns="90708" bIns="45354" rtlCol="0"/>
          <a:lstStyle>
            <a:lvl1pPr algn="r">
              <a:defRPr sz="1200"/>
            </a:lvl1pPr>
          </a:lstStyle>
          <a:p>
            <a:fld id="{41FB9217-604E-443D-B88D-4948D36CAD17}" type="datetimeFigureOut">
              <a:rPr lang="en-AU" smtClean="0"/>
              <a:t>22/06/2022</a:t>
            </a:fld>
            <a:endParaRPr lang="en-AU"/>
          </a:p>
        </p:txBody>
      </p:sp>
      <p:sp>
        <p:nvSpPr>
          <p:cNvPr id="4" name="Footer Placeholder 3">
            <a:extLst>
              <a:ext uri="{FF2B5EF4-FFF2-40B4-BE49-F238E27FC236}">
                <a16:creationId xmlns:a16="http://schemas.microsoft.com/office/drawing/2014/main" id="{828BDA81-2431-452D-AD56-A61A266F4129}"/>
              </a:ext>
            </a:extLst>
          </p:cNvPr>
          <p:cNvSpPr>
            <a:spLocks noGrp="1"/>
          </p:cNvSpPr>
          <p:nvPr>
            <p:ph type="ftr" sz="quarter" idx="2"/>
          </p:nvPr>
        </p:nvSpPr>
        <p:spPr>
          <a:xfrm>
            <a:off x="0" y="6456612"/>
            <a:ext cx="4278154" cy="341063"/>
          </a:xfrm>
          <a:prstGeom prst="rect">
            <a:avLst/>
          </a:prstGeom>
        </p:spPr>
        <p:txBody>
          <a:bodyPr vert="horz" lIns="90708" tIns="45354" rIns="90708" bIns="45354"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B8D16D6B-C146-46A8-9A47-6F9312755AF5}"/>
              </a:ext>
            </a:extLst>
          </p:cNvPr>
          <p:cNvSpPr>
            <a:spLocks noGrp="1"/>
          </p:cNvSpPr>
          <p:nvPr>
            <p:ph type="sldNum" sz="quarter" idx="3"/>
          </p:nvPr>
        </p:nvSpPr>
        <p:spPr>
          <a:xfrm>
            <a:off x="5592224" y="6456612"/>
            <a:ext cx="4278154" cy="341063"/>
          </a:xfrm>
          <a:prstGeom prst="rect">
            <a:avLst/>
          </a:prstGeom>
        </p:spPr>
        <p:txBody>
          <a:bodyPr vert="horz" lIns="90708" tIns="45354" rIns="90708" bIns="45354" rtlCol="0" anchor="b"/>
          <a:lstStyle>
            <a:lvl1pPr algn="r">
              <a:defRPr sz="1200"/>
            </a:lvl1pPr>
          </a:lstStyle>
          <a:p>
            <a:fld id="{4CA40E2D-D3FB-42CF-94E2-A1F099E269E4}" type="slidenum">
              <a:rPr lang="en-AU" smtClean="0"/>
              <a:t>‹#›</a:t>
            </a:fld>
            <a:endParaRPr lang="en-AU"/>
          </a:p>
        </p:txBody>
      </p:sp>
    </p:spTree>
    <p:extLst>
      <p:ext uri="{BB962C8B-B14F-4D97-AF65-F5344CB8AC3E}">
        <p14:creationId xmlns:p14="http://schemas.microsoft.com/office/powerpoint/2010/main" val="63006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8154" cy="341458"/>
          </a:xfrm>
          <a:prstGeom prst="rect">
            <a:avLst/>
          </a:prstGeom>
        </p:spPr>
        <p:txBody>
          <a:bodyPr vert="horz" lIns="90708" tIns="45354" rIns="90708" bIns="45354" rtlCol="0"/>
          <a:lstStyle>
            <a:lvl1pPr algn="l">
              <a:defRPr sz="1200"/>
            </a:lvl1pPr>
          </a:lstStyle>
          <a:p>
            <a:endParaRPr lang="en-AU"/>
          </a:p>
        </p:txBody>
      </p:sp>
      <p:sp>
        <p:nvSpPr>
          <p:cNvPr id="3" name="Date Placeholder 2"/>
          <p:cNvSpPr>
            <a:spLocks noGrp="1"/>
          </p:cNvSpPr>
          <p:nvPr>
            <p:ph type="dt" idx="1"/>
          </p:nvPr>
        </p:nvSpPr>
        <p:spPr>
          <a:xfrm>
            <a:off x="5592796" y="0"/>
            <a:ext cx="4278154" cy="341458"/>
          </a:xfrm>
          <a:prstGeom prst="rect">
            <a:avLst/>
          </a:prstGeom>
        </p:spPr>
        <p:txBody>
          <a:bodyPr vert="horz" lIns="90708" tIns="45354" rIns="90708" bIns="45354" rtlCol="0"/>
          <a:lstStyle>
            <a:lvl1pPr algn="r">
              <a:defRPr sz="1200"/>
            </a:lvl1pPr>
          </a:lstStyle>
          <a:p>
            <a:fld id="{079E4072-8C84-4419-A029-602DB47AF18A}" type="datetimeFigureOut">
              <a:rPr lang="en-AU" smtClean="0"/>
              <a:t>22/06/2022</a:t>
            </a:fld>
            <a:endParaRPr lang="en-AU"/>
          </a:p>
        </p:txBody>
      </p:sp>
      <p:sp>
        <p:nvSpPr>
          <p:cNvPr id="4" name="Slide Image Placeholder 3"/>
          <p:cNvSpPr>
            <a:spLocks noGrp="1" noRot="1" noChangeAspect="1"/>
          </p:cNvSpPr>
          <p:nvPr>
            <p:ph type="sldImg" idx="2"/>
          </p:nvPr>
        </p:nvSpPr>
        <p:spPr>
          <a:xfrm>
            <a:off x="2897188" y="849313"/>
            <a:ext cx="4078287" cy="2293937"/>
          </a:xfrm>
          <a:prstGeom prst="rect">
            <a:avLst/>
          </a:prstGeom>
          <a:noFill/>
          <a:ln w="12700">
            <a:solidFill>
              <a:prstClr val="black"/>
            </a:solidFill>
          </a:ln>
        </p:spPr>
        <p:txBody>
          <a:bodyPr vert="horz" lIns="90708" tIns="45354" rIns="90708" bIns="45354" rtlCol="0" anchor="ctr"/>
          <a:lstStyle/>
          <a:p>
            <a:endParaRPr lang="en-AU"/>
          </a:p>
        </p:txBody>
      </p:sp>
      <p:sp>
        <p:nvSpPr>
          <p:cNvPr id="5" name="Notes Placeholder 4"/>
          <p:cNvSpPr>
            <a:spLocks noGrp="1"/>
          </p:cNvSpPr>
          <p:nvPr>
            <p:ph type="body" sz="quarter" idx="3"/>
          </p:nvPr>
        </p:nvSpPr>
        <p:spPr>
          <a:xfrm>
            <a:off x="987267" y="3271383"/>
            <a:ext cx="7898130" cy="2676584"/>
          </a:xfrm>
          <a:prstGeom prst="rect">
            <a:avLst/>
          </a:prstGeom>
        </p:spPr>
        <p:txBody>
          <a:bodyPr vert="horz" lIns="90708" tIns="45354" rIns="90708" bIns="4535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6456220"/>
            <a:ext cx="4278154" cy="341457"/>
          </a:xfrm>
          <a:prstGeom prst="rect">
            <a:avLst/>
          </a:prstGeom>
        </p:spPr>
        <p:txBody>
          <a:bodyPr vert="horz" lIns="90708" tIns="45354" rIns="90708" bIns="45354" rtlCol="0" anchor="b"/>
          <a:lstStyle>
            <a:lvl1pPr algn="l">
              <a:defRPr sz="1200"/>
            </a:lvl1pPr>
          </a:lstStyle>
          <a:p>
            <a:endParaRPr lang="en-AU"/>
          </a:p>
        </p:txBody>
      </p:sp>
      <p:sp>
        <p:nvSpPr>
          <p:cNvPr id="7" name="Slide Number Placeholder 6"/>
          <p:cNvSpPr>
            <a:spLocks noGrp="1"/>
          </p:cNvSpPr>
          <p:nvPr>
            <p:ph type="sldNum" sz="quarter" idx="5"/>
          </p:nvPr>
        </p:nvSpPr>
        <p:spPr>
          <a:xfrm>
            <a:off x="5592796" y="6456220"/>
            <a:ext cx="4278154" cy="341457"/>
          </a:xfrm>
          <a:prstGeom prst="rect">
            <a:avLst/>
          </a:prstGeom>
        </p:spPr>
        <p:txBody>
          <a:bodyPr vert="horz" lIns="90708" tIns="45354" rIns="90708" bIns="45354" rtlCol="0" anchor="b"/>
          <a:lstStyle>
            <a:lvl1pPr algn="r">
              <a:defRPr sz="1200"/>
            </a:lvl1pPr>
          </a:lstStyle>
          <a:p>
            <a:fld id="{32658BE3-662D-4C7A-AA8C-030A295B3681}" type="slidenum">
              <a:rPr lang="en-AU" smtClean="0"/>
              <a:t>‹#›</a:t>
            </a:fld>
            <a:endParaRPr lang="en-AU"/>
          </a:p>
        </p:txBody>
      </p:sp>
    </p:spTree>
    <p:extLst>
      <p:ext uri="{BB962C8B-B14F-4D97-AF65-F5344CB8AC3E}">
        <p14:creationId xmlns:p14="http://schemas.microsoft.com/office/powerpoint/2010/main" val="227383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BE8DC-3E36-4DE5-A164-04949649566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1D2E0C41-4FD5-49C4-B0FE-41AD024261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2589E2B4-9AD3-4CBC-B319-A7A79DC05AB2}"/>
              </a:ext>
            </a:extLst>
          </p:cNvPr>
          <p:cNvSpPr>
            <a:spLocks noGrp="1"/>
          </p:cNvSpPr>
          <p:nvPr>
            <p:ph type="dt" sz="half" idx="10"/>
          </p:nvPr>
        </p:nvSpPr>
        <p:spPr/>
        <p:txBody>
          <a:bodyPr/>
          <a:lstStyle/>
          <a:p>
            <a:fld id="{AE3425CA-4B9D-4420-BB9E-C250DB30E421}" type="datetime1">
              <a:rPr lang="en-US" smtClean="0"/>
              <a:t>22/06/2022</a:t>
            </a:fld>
            <a:endParaRPr lang="en-US"/>
          </a:p>
        </p:txBody>
      </p:sp>
      <p:sp>
        <p:nvSpPr>
          <p:cNvPr id="5" name="Footer Placeholder 4">
            <a:extLst>
              <a:ext uri="{FF2B5EF4-FFF2-40B4-BE49-F238E27FC236}">
                <a16:creationId xmlns:a16="http://schemas.microsoft.com/office/drawing/2014/main" id="{D23B69A8-9E63-429B-AC7A-E659C6C90B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791E32-F0E2-4974-B4F0-F615ADFD1E03}"/>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1479817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53502-10CA-4362-A315-003C1EF9FD0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82400C74-0E10-4680-B7DA-7F12961C80C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44FBB2F-51E7-438C-98BD-32456D328DD5}"/>
              </a:ext>
            </a:extLst>
          </p:cNvPr>
          <p:cNvSpPr>
            <a:spLocks noGrp="1"/>
          </p:cNvSpPr>
          <p:nvPr>
            <p:ph type="dt" sz="half" idx="10"/>
          </p:nvPr>
        </p:nvSpPr>
        <p:spPr/>
        <p:txBody>
          <a:bodyPr/>
          <a:lstStyle/>
          <a:p>
            <a:fld id="{6A14B861-3779-4E37-8DF0-E9EB3EA96210}" type="datetime1">
              <a:rPr lang="en-US" smtClean="0"/>
              <a:t>22/06/2022</a:t>
            </a:fld>
            <a:endParaRPr lang="en-US"/>
          </a:p>
        </p:txBody>
      </p:sp>
      <p:sp>
        <p:nvSpPr>
          <p:cNvPr id="5" name="Footer Placeholder 4">
            <a:extLst>
              <a:ext uri="{FF2B5EF4-FFF2-40B4-BE49-F238E27FC236}">
                <a16:creationId xmlns:a16="http://schemas.microsoft.com/office/drawing/2014/main" id="{794D49FC-920C-4269-87D5-BE726D17A6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FDBB67-57A2-4F64-852E-A9864E7BCEFC}"/>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412283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439AF3-F048-4985-AFC2-F3E0074E134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D48CBE39-2F29-421F-9E5A-ABA8AB3F7FB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E63A4A8-5CFA-476C-B42E-1013181FFF8E}"/>
              </a:ext>
            </a:extLst>
          </p:cNvPr>
          <p:cNvSpPr>
            <a:spLocks noGrp="1"/>
          </p:cNvSpPr>
          <p:nvPr>
            <p:ph type="dt" sz="half" idx="10"/>
          </p:nvPr>
        </p:nvSpPr>
        <p:spPr/>
        <p:txBody>
          <a:bodyPr/>
          <a:lstStyle/>
          <a:p>
            <a:fld id="{53E38388-E864-4553-9937-AE9FC5E50CFC}" type="datetime1">
              <a:rPr lang="en-US" smtClean="0"/>
              <a:t>22/06/2022</a:t>
            </a:fld>
            <a:endParaRPr lang="en-US"/>
          </a:p>
        </p:txBody>
      </p:sp>
      <p:sp>
        <p:nvSpPr>
          <p:cNvPr id="5" name="Footer Placeholder 4">
            <a:extLst>
              <a:ext uri="{FF2B5EF4-FFF2-40B4-BE49-F238E27FC236}">
                <a16:creationId xmlns:a16="http://schemas.microsoft.com/office/drawing/2014/main" id="{BCA0634A-D2A6-4862-9C25-81DBE95F66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377E4F-CA0A-4C59-ABD8-791AD7BF647E}"/>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3513264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4451C-2D19-4AF4-BD33-2088592337A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CD15DBB-2198-4D22-A490-C72F18815AF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5E84335-7E4D-4509-8A04-ADC53A39E5ED}"/>
              </a:ext>
            </a:extLst>
          </p:cNvPr>
          <p:cNvSpPr>
            <a:spLocks noGrp="1"/>
          </p:cNvSpPr>
          <p:nvPr>
            <p:ph type="dt" sz="half" idx="10"/>
          </p:nvPr>
        </p:nvSpPr>
        <p:spPr/>
        <p:txBody>
          <a:bodyPr/>
          <a:lstStyle/>
          <a:p>
            <a:fld id="{62751E1E-C50D-4FD4-8B1E-ECD78340D9AB}" type="datetime1">
              <a:rPr lang="en-US" smtClean="0"/>
              <a:t>22/06/2022</a:t>
            </a:fld>
            <a:endParaRPr lang="en-US"/>
          </a:p>
        </p:txBody>
      </p:sp>
      <p:sp>
        <p:nvSpPr>
          <p:cNvPr id="5" name="Footer Placeholder 4">
            <a:extLst>
              <a:ext uri="{FF2B5EF4-FFF2-40B4-BE49-F238E27FC236}">
                <a16:creationId xmlns:a16="http://schemas.microsoft.com/office/drawing/2014/main" id="{66E28A6F-4AD9-4F18-918C-7AA66C0A7B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8DA8DC-25A2-4036-9108-C88E9BB72D4B}"/>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3470847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66415-F7E3-4B69-B72E-75BCA3E0693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119281C6-4531-483D-9457-40C1AA378D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7340EC1-7D3D-4A7F-A290-BC6738315027}"/>
              </a:ext>
            </a:extLst>
          </p:cNvPr>
          <p:cNvSpPr>
            <a:spLocks noGrp="1"/>
          </p:cNvSpPr>
          <p:nvPr>
            <p:ph type="dt" sz="half" idx="10"/>
          </p:nvPr>
        </p:nvSpPr>
        <p:spPr/>
        <p:txBody>
          <a:bodyPr/>
          <a:lstStyle/>
          <a:p>
            <a:fld id="{43C83AFB-9E54-459E-8C6D-0913AC3BA5D7}" type="datetime1">
              <a:rPr lang="en-US" smtClean="0"/>
              <a:t>22/06/2022</a:t>
            </a:fld>
            <a:endParaRPr lang="en-US"/>
          </a:p>
        </p:txBody>
      </p:sp>
      <p:sp>
        <p:nvSpPr>
          <p:cNvPr id="5" name="Footer Placeholder 4">
            <a:extLst>
              <a:ext uri="{FF2B5EF4-FFF2-40B4-BE49-F238E27FC236}">
                <a16:creationId xmlns:a16="http://schemas.microsoft.com/office/drawing/2014/main" id="{59EBD17C-C9D1-468E-86F1-991914A205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CF69A2-C24D-4043-8113-3A0422E8AB06}"/>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2818984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8FE75-4B0C-498B-B314-E44313D2F1C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CBB3CA3E-EB96-4A58-9F47-AE378B231C5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43B19FA-B483-4192-B2E1-EFD8FEDCC3A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F2E3A548-C5E1-4024-804D-03924599609D}"/>
              </a:ext>
            </a:extLst>
          </p:cNvPr>
          <p:cNvSpPr>
            <a:spLocks noGrp="1"/>
          </p:cNvSpPr>
          <p:nvPr>
            <p:ph type="dt" sz="half" idx="10"/>
          </p:nvPr>
        </p:nvSpPr>
        <p:spPr/>
        <p:txBody>
          <a:bodyPr/>
          <a:lstStyle/>
          <a:p>
            <a:fld id="{F10144B6-0CA7-46BA-A00B-1E68E5C3ED0C}" type="datetime1">
              <a:rPr lang="en-US" smtClean="0"/>
              <a:t>22/06/2022</a:t>
            </a:fld>
            <a:endParaRPr lang="en-US"/>
          </a:p>
        </p:txBody>
      </p:sp>
      <p:sp>
        <p:nvSpPr>
          <p:cNvPr id="6" name="Footer Placeholder 5">
            <a:extLst>
              <a:ext uri="{FF2B5EF4-FFF2-40B4-BE49-F238E27FC236}">
                <a16:creationId xmlns:a16="http://schemas.microsoft.com/office/drawing/2014/main" id="{63EA8082-B8F1-42AA-86A2-B24EE18DAA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0349C9-59C1-4541-B7D3-0554CA2EB185}"/>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1198449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36726-969B-400F-9B69-04044D7443A7}"/>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3C261F38-BB0B-47AB-A26F-5BDC95D4712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BBDEB5-89E0-4E35-B910-BE7656ED1C9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ECA0772A-E669-4678-B96E-3B9EFFEFAF2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828D6B3-0D5B-410F-AC8E-6E165C649AD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F851179D-E78D-465A-974A-62347A8F8EEB}"/>
              </a:ext>
            </a:extLst>
          </p:cNvPr>
          <p:cNvSpPr>
            <a:spLocks noGrp="1"/>
          </p:cNvSpPr>
          <p:nvPr>
            <p:ph type="dt" sz="half" idx="10"/>
          </p:nvPr>
        </p:nvSpPr>
        <p:spPr/>
        <p:txBody>
          <a:bodyPr/>
          <a:lstStyle/>
          <a:p>
            <a:fld id="{0051F549-537C-41EC-B9CC-5B6A9AC2A6A7}" type="datetime1">
              <a:rPr lang="en-US" smtClean="0"/>
              <a:t>22/06/2022</a:t>
            </a:fld>
            <a:endParaRPr lang="en-US"/>
          </a:p>
        </p:txBody>
      </p:sp>
      <p:sp>
        <p:nvSpPr>
          <p:cNvPr id="8" name="Footer Placeholder 7">
            <a:extLst>
              <a:ext uri="{FF2B5EF4-FFF2-40B4-BE49-F238E27FC236}">
                <a16:creationId xmlns:a16="http://schemas.microsoft.com/office/drawing/2014/main" id="{D4843650-BC63-4CF8-A28F-BD08039F444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7C6DE7B-D601-4829-90D7-396FC67D2D43}"/>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3145368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1AEF8-D98C-4946-A02E-986E5CF19C65}"/>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83A70D5B-817E-4CD8-99D1-B2CD3D30C3A2}"/>
              </a:ext>
            </a:extLst>
          </p:cNvPr>
          <p:cNvSpPr>
            <a:spLocks noGrp="1"/>
          </p:cNvSpPr>
          <p:nvPr>
            <p:ph type="dt" sz="half" idx="10"/>
          </p:nvPr>
        </p:nvSpPr>
        <p:spPr/>
        <p:txBody>
          <a:bodyPr/>
          <a:lstStyle/>
          <a:p>
            <a:fld id="{952F8D56-3D0E-48B8-8218-1F3A06A96C62}" type="datetime1">
              <a:rPr lang="en-US" smtClean="0"/>
              <a:t>22/06/2022</a:t>
            </a:fld>
            <a:endParaRPr lang="en-US"/>
          </a:p>
        </p:txBody>
      </p:sp>
      <p:sp>
        <p:nvSpPr>
          <p:cNvPr id="4" name="Footer Placeholder 3">
            <a:extLst>
              <a:ext uri="{FF2B5EF4-FFF2-40B4-BE49-F238E27FC236}">
                <a16:creationId xmlns:a16="http://schemas.microsoft.com/office/drawing/2014/main" id="{A3A36E75-424F-46CA-A794-648F232CFE7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D97AC75-FF4E-4D86-BF0B-0AD67490985D}"/>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2871487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3C49F7-66DB-48C8-86C6-EB880C8CDF75}"/>
              </a:ext>
            </a:extLst>
          </p:cNvPr>
          <p:cNvSpPr>
            <a:spLocks noGrp="1"/>
          </p:cNvSpPr>
          <p:nvPr>
            <p:ph type="dt" sz="half" idx="10"/>
          </p:nvPr>
        </p:nvSpPr>
        <p:spPr/>
        <p:txBody>
          <a:bodyPr/>
          <a:lstStyle/>
          <a:p>
            <a:fld id="{E8EC309E-27D4-401F-A74A-DEA16C7B51DC}" type="datetime1">
              <a:rPr lang="en-US" smtClean="0"/>
              <a:t>22/06/2022</a:t>
            </a:fld>
            <a:endParaRPr lang="en-US"/>
          </a:p>
        </p:txBody>
      </p:sp>
      <p:sp>
        <p:nvSpPr>
          <p:cNvPr id="3" name="Footer Placeholder 2">
            <a:extLst>
              <a:ext uri="{FF2B5EF4-FFF2-40B4-BE49-F238E27FC236}">
                <a16:creationId xmlns:a16="http://schemas.microsoft.com/office/drawing/2014/main" id="{ABA9AA67-84CB-40E3-90AD-70D551A497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93ECDEC-615A-42A4-9297-BDF0144B296D}"/>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104628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06FCC-FC96-4201-8334-05B4DBE3B4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9308694A-34A7-47BD-9F8B-338EFEBB1CC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FEB51398-804C-4360-ABEF-96D9D7E03A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1774BB-07D6-4D93-9B75-22F124F8166A}"/>
              </a:ext>
            </a:extLst>
          </p:cNvPr>
          <p:cNvSpPr>
            <a:spLocks noGrp="1"/>
          </p:cNvSpPr>
          <p:nvPr>
            <p:ph type="dt" sz="half" idx="10"/>
          </p:nvPr>
        </p:nvSpPr>
        <p:spPr/>
        <p:txBody>
          <a:bodyPr/>
          <a:lstStyle/>
          <a:p>
            <a:fld id="{6DEA2B81-2BC3-42D7-B67D-05C685AA80AD}" type="datetime1">
              <a:rPr lang="en-US" smtClean="0"/>
              <a:t>22/06/2022</a:t>
            </a:fld>
            <a:endParaRPr lang="en-US"/>
          </a:p>
        </p:txBody>
      </p:sp>
      <p:sp>
        <p:nvSpPr>
          <p:cNvPr id="6" name="Footer Placeholder 5">
            <a:extLst>
              <a:ext uri="{FF2B5EF4-FFF2-40B4-BE49-F238E27FC236}">
                <a16:creationId xmlns:a16="http://schemas.microsoft.com/office/drawing/2014/main" id="{E5D459DD-EF03-4886-B684-C753145EBD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F90450-1016-4F04-8CA3-49778C8CB947}"/>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2779089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6CD2A-2757-4DBC-9210-B956E3806C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4896DD5F-623F-4878-BF8B-A676128D64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59E41D18-5EAA-4DF5-9C5A-6699C7BC6A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C61012-25DE-448E-B694-FC0D74526F8E}"/>
              </a:ext>
            </a:extLst>
          </p:cNvPr>
          <p:cNvSpPr>
            <a:spLocks noGrp="1"/>
          </p:cNvSpPr>
          <p:nvPr>
            <p:ph type="dt" sz="half" idx="10"/>
          </p:nvPr>
        </p:nvSpPr>
        <p:spPr/>
        <p:txBody>
          <a:bodyPr/>
          <a:lstStyle/>
          <a:p>
            <a:fld id="{F0DB8F2B-E487-4905-B553-FB649F2B6F23}" type="datetime1">
              <a:rPr lang="en-US" smtClean="0"/>
              <a:t>22/06/2022</a:t>
            </a:fld>
            <a:endParaRPr lang="en-US"/>
          </a:p>
        </p:txBody>
      </p:sp>
      <p:sp>
        <p:nvSpPr>
          <p:cNvPr id="6" name="Footer Placeholder 5">
            <a:extLst>
              <a:ext uri="{FF2B5EF4-FFF2-40B4-BE49-F238E27FC236}">
                <a16:creationId xmlns:a16="http://schemas.microsoft.com/office/drawing/2014/main" id="{97715636-0596-489E-A805-38CD63574F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A9DB46-D2FD-4CFF-A3E4-9C01E9EB9800}"/>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1275532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0049E7-3E08-4404-8C05-0C61CF67EE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2EF5EA98-1DD0-4AC2-B2FF-D13398875D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F47A2AA6-2E72-4FC4-AA68-D0F7ED55A6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F7C3A7-D6F6-4D38-A7C3-B72967BB81A6}" type="datetime1">
              <a:rPr lang="en-US" smtClean="0"/>
              <a:t>22/06/2022</a:t>
            </a:fld>
            <a:endParaRPr lang="en-US"/>
          </a:p>
        </p:txBody>
      </p:sp>
      <p:sp>
        <p:nvSpPr>
          <p:cNvPr id="5" name="Footer Placeholder 4">
            <a:extLst>
              <a:ext uri="{FF2B5EF4-FFF2-40B4-BE49-F238E27FC236}">
                <a16:creationId xmlns:a16="http://schemas.microsoft.com/office/drawing/2014/main" id="{4F495711-D4AF-4158-9D60-CCB44D395F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70CBE4D-B71F-4D88-A8F5-DEF65A30B8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86042B-6341-4E38-A80C-926D3BB8AAC9}" type="slidenum">
              <a:rPr lang="en-US" smtClean="0"/>
              <a:t>‹#›</a:t>
            </a:fld>
            <a:endParaRPr lang="en-US"/>
          </a:p>
        </p:txBody>
      </p:sp>
    </p:spTree>
    <p:extLst>
      <p:ext uri="{BB962C8B-B14F-4D97-AF65-F5344CB8AC3E}">
        <p14:creationId xmlns:p14="http://schemas.microsoft.com/office/powerpoint/2010/main" val="162009563"/>
      </p:ext>
    </p:extLst>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A8A7C-7D64-452B-97C1-E84DFB1A4564}"/>
              </a:ext>
            </a:extLst>
          </p:cNvPr>
          <p:cNvSpPr>
            <a:spLocks noGrp="1"/>
          </p:cNvSpPr>
          <p:nvPr>
            <p:ph type="ctrTitle"/>
          </p:nvPr>
        </p:nvSpPr>
        <p:spPr>
          <a:xfrm>
            <a:off x="643468" y="643467"/>
            <a:ext cx="4620584" cy="2085219"/>
          </a:xfrm>
        </p:spPr>
        <p:txBody>
          <a:bodyPr>
            <a:normAutofit/>
          </a:bodyPr>
          <a:lstStyle/>
          <a:p>
            <a:pPr algn="l"/>
            <a:r>
              <a:rPr lang="en-AU" sz="4400" b="1" dirty="0">
                <a:latin typeface="Eras Bold ITC" panose="020B0907030504020204" pitchFamily="34" charset="0"/>
              </a:rPr>
              <a:t>AGE-FRIENDLY</a:t>
            </a:r>
            <a:r>
              <a:rPr lang="en-AU" sz="4400" dirty="0">
                <a:latin typeface="Eras Bold ITC" panose="020B0907030504020204" pitchFamily="34" charset="0"/>
              </a:rPr>
              <a:t>  </a:t>
            </a:r>
            <a:r>
              <a:rPr lang="en-AU" sz="4400" b="1" dirty="0">
                <a:latin typeface="Eras Bold ITC" panose="020B0907030504020204" pitchFamily="34" charset="0"/>
              </a:rPr>
              <a:t>WAIMAKARIRI</a:t>
            </a:r>
          </a:p>
        </p:txBody>
      </p:sp>
      <p:sp>
        <p:nvSpPr>
          <p:cNvPr id="3" name="Subtitle 2">
            <a:extLst>
              <a:ext uri="{FF2B5EF4-FFF2-40B4-BE49-F238E27FC236}">
                <a16:creationId xmlns:a16="http://schemas.microsoft.com/office/drawing/2014/main" id="{AB5BC917-EDF1-4092-9172-253B9C6187A2}"/>
              </a:ext>
            </a:extLst>
          </p:cNvPr>
          <p:cNvSpPr>
            <a:spLocks noGrp="1"/>
          </p:cNvSpPr>
          <p:nvPr>
            <p:ph type="subTitle" idx="1"/>
          </p:nvPr>
        </p:nvSpPr>
        <p:spPr>
          <a:xfrm>
            <a:off x="643467" y="3967959"/>
            <a:ext cx="4930019" cy="2607012"/>
          </a:xfrm>
        </p:spPr>
        <p:txBody>
          <a:bodyPr>
            <a:noAutofit/>
          </a:bodyPr>
          <a:lstStyle/>
          <a:p>
            <a:pPr algn="l"/>
            <a:r>
              <a:rPr lang="en-AU" sz="6600" b="1" i="1" dirty="0"/>
              <a:t>Looking to the Future</a:t>
            </a:r>
          </a:p>
        </p:txBody>
      </p:sp>
      <p:pic>
        <p:nvPicPr>
          <p:cNvPr id="43" name="Picture 3" descr="Two people holding each other's hands">
            <a:extLst>
              <a:ext uri="{FF2B5EF4-FFF2-40B4-BE49-F238E27FC236}">
                <a16:creationId xmlns:a16="http://schemas.microsoft.com/office/drawing/2014/main" id="{D16833FD-D744-4634-B62F-F6A0DA5F3EAD}"/>
              </a:ext>
            </a:extLst>
          </p:cNvPr>
          <p:cNvPicPr>
            <a:picLocks noChangeAspect="1"/>
          </p:cNvPicPr>
          <p:nvPr/>
        </p:nvPicPr>
        <p:blipFill rotWithShape="1">
          <a:blip r:embed="rId2"/>
          <a:srcRect l="17330" r="24632" b="-1"/>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2959124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0" name="Rectangle 59">
            <a:extLst>
              <a:ext uri="{FF2B5EF4-FFF2-40B4-BE49-F238E27FC236}">
                <a16:creationId xmlns:a16="http://schemas.microsoft.com/office/drawing/2014/main" id="{907EF6B7-1338-4443-8C46-6A318D952DF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DAAE4CDD-124C-4DCF-9584-B6033B545D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098CEA-44D5-4097-94C2-3B811E9C5B3C}"/>
              </a:ext>
            </a:extLst>
          </p:cNvPr>
          <p:cNvSpPr>
            <a:spLocks noGrp="1"/>
          </p:cNvSpPr>
          <p:nvPr>
            <p:ph type="title"/>
          </p:nvPr>
        </p:nvSpPr>
        <p:spPr>
          <a:xfrm>
            <a:off x="686834" y="1153572"/>
            <a:ext cx="3200400" cy="4461163"/>
          </a:xfrm>
        </p:spPr>
        <p:txBody>
          <a:bodyPr>
            <a:normAutofit/>
          </a:bodyPr>
          <a:lstStyle/>
          <a:p>
            <a:r>
              <a:rPr lang="en-AU" b="1">
                <a:solidFill>
                  <a:srgbClr val="FFFFFF"/>
                </a:solidFill>
                <a:latin typeface="Calibri" panose="020F0502020204030204" pitchFamily="34" charset="0"/>
                <a:ea typeface="Calibri" panose="020F0502020204030204" pitchFamily="34" charset="0"/>
                <a:cs typeface="Times New Roman" panose="02020603050405020304" pitchFamily="18" charset="0"/>
              </a:rPr>
              <a:t>TODAY -The Age-friendly Advisory Group wants to:</a:t>
            </a:r>
            <a:br>
              <a:rPr lang="en-AU" b="1">
                <a:solidFill>
                  <a:srgbClr val="FFFFFF"/>
                </a:solidFill>
                <a:latin typeface="Calibri" panose="020F0502020204030204" pitchFamily="34" charset="0"/>
                <a:ea typeface="Calibri" panose="020F0502020204030204" pitchFamily="34" charset="0"/>
                <a:cs typeface="Times New Roman" panose="02020603050405020304" pitchFamily="18" charset="0"/>
              </a:rPr>
            </a:br>
            <a:endParaRPr lang="en-AU" b="1">
              <a:solidFill>
                <a:srgbClr val="FFFFFF"/>
              </a:solidFill>
            </a:endParaRPr>
          </a:p>
        </p:txBody>
      </p:sp>
      <p:sp>
        <p:nvSpPr>
          <p:cNvPr id="64" name="Arc 63">
            <a:extLst>
              <a:ext uri="{FF2B5EF4-FFF2-40B4-BE49-F238E27FC236}">
                <a16:creationId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5" name="Content Placeholder 8">
            <a:extLst>
              <a:ext uri="{FF2B5EF4-FFF2-40B4-BE49-F238E27FC236}">
                <a16:creationId xmlns:a16="http://schemas.microsoft.com/office/drawing/2014/main" id="{A93F0E90-6C3D-4177-81A3-0EFFAAF913AA}"/>
              </a:ext>
            </a:extLst>
          </p:cNvPr>
          <p:cNvSpPr>
            <a:spLocks noGrp="1"/>
          </p:cNvSpPr>
          <p:nvPr>
            <p:ph idx="1"/>
          </p:nvPr>
        </p:nvSpPr>
        <p:spPr>
          <a:xfrm>
            <a:off x="4447308" y="319089"/>
            <a:ext cx="6906491" cy="6538912"/>
          </a:xfrm>
        </p:spPr>
        <p:txBody>
          <a:bodyPr anchor="ctr">
            <a:normAutofit lnSpcReduction="10000"/>
          </a:bodyPr>
          <a:lstStyle/>
          <a:p>
            <a:pPr marL="0" indent="0">
              <a:spcAft>
                <a:spcPts val="800"/>
              </a:spcAft>
              <a:buNone/>
            </a:pPr>
            <a:endParaRPr lang="en-AU" b="1" dirty="0">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endParaRPr lang="en-AU"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endParaRPr lang="en-AU" b="1" dirty="0">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AU" sz="3600" b="1" dirty="0">
                <a:effectLst/>
                <a:latin typeface="Calibri" panose="020F0502020204030204" pitchFamily="34" charset="0"/>
                <a:ea typeface="Calibri" panose="020F0502020204030204" pitchFamily="34" charset="0"/>
                <a:cs typeface="Times New Roman" panose="02020603050405020304" pitchFamily="18" charset="0"/>
              </a:rPr>
              <a:t>Acknowledge and thank the Waimakariri District Council for their support over the last 3 years.</a:t>
            </a:r>
          </a:p>
          <a:p>
            <a:pPr>
              <a:spcAft>
                <a:spcPts val="800"/>
              </a:spcAft>
            </a:pPr>
            <a:r>
              <a:rPr lang="en-AU" sz="3600" b="1" dirty="0">
                <a:latin typeface="Calibri" panose="020F0502020204030204" pitchFamily="34" charset="0"/>
                <a:ea typeface="Calibri" panose="020F0502020204030204" pitchFamily="34" charset="0"/>
                <a:cs typeface="Times New Roman" panose="02020603050405020304" pitchFamily="18" charset="0"/>
              </a:rPr>
              <a:t>Record the contribution of our Facilitator Madeleine Burdon.</a:t>
            </a:r>
            <a:endParaRPr lang="en-AU" sz="3600" b="1"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AU" sz="3600" b="1" dirty="0">
                <a:latin typeface="Calibri" panose="020F0502020204030204" pitchFamily="34" charset="0"/>
                <a:ea typeface="Calibri" panose="020F0502020204030204" pitchFamily="34" charset="0"/>
                <a:cs typeface="Times New Roman" panose="02020603050405020304" pitchFamily="18" charset="0"/>
              </a:rPr>
              <a:t>Extend our </a:t>
            </a:r>
            <a:r>
              <a:rPr lang="en-AU" sz="3600" b="1" dirty="0">
                <a:effectLst/>
                <a:latin typeface="Calibri" panose="020F0502020204030204" pitchFamily="34" charset="0"/>
                <a:ea typeface="Calibri" panose="020F0502020204030204" pitchFamily="34" charset="0"/>
                <a:cs typeface="Times New Roman" panose="02020603050405020304" pitchFamily="18" charset="0"/>
              </a:rPr>
              <a:t>appreciation for the contribution of Councillor Wendy Doody</a:t>
            </a:r>
          </a:p>
          <a:p>
            <a:pPr marL="0" indent="0">
              <a:buNone/>
            </a:pPr>
            <a:endParaRPr lang="en-AU" dirty="0"/>
          </a:p>
          <a:p>
            <a:pPr marL="0" indent="0">
              <a:buNone/>
            </a:pPr>
            <a:endParaRPr lang="en-AU" dirty="0"/>
          </a:p>
          <a:p>
            <a:pPr marL="0" indent="0">
              <a:buNone/>
            </a:pPr>
            <a:endParaRPr lang="en-AU" dirty="0"/>
          </a:p>
          <a:p>
            <a:pPr marL="0" indent="0">
              <a:buNone/>
            </a:pPr>
            <a:endParaRPr lang="en-AU" dirty="0"/>
          </a:p>
        </p:txBody>
      </p:sp>
    </p:spTree>
    <p:extLst>
      <p:ext uri="{BB962C8B-B14F-4D97-AF65-F5344CB8AC3E}">
        <p14:creationId xmlns:p14="http://schemas.microsoft.com/office/powerpoint/2010/main" val="2814670609"/>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0" name="Rectangle 59">
            <a:extLst>
              <a:ext uri="{FF2B5EF4-FFF2-40B4-BE49-F238E27FC236}">
                <a16:creationId xmlns:a16="http://schemas.microsoft.com/office/drawing/2014/main" id="{907EF6B7-1338-4443-8C46-6A318D952DF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DAAE4CDD-124C-4DCF-9584-B6033B545D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098CEA-44D5-4097-94C2-3B811E9C5B3C}"/>
              </a:ext>
            </a:extLst>
          </p:cNvPr>
          <p:cNvSpPr>
            <a:spLocks noGrp="1"/>
          </p:cNvSpPr>
          <p:nvPr>
            <p:ph type="title"/>
          </p:nvPr>
        </p:nvSpPr>
        <p:spPr>
          <a:xfrm>
            <a:off x="686834" y="1153572"/>
            <a:ext cx="3200400" cy="4461163"/>
          </a:xfrm>
        </p:spPr>
        <p:txBody>
          <a:bodyPr>
            <a:normAutofit/>
          </a:bodyPr>
          <a:lstStyle/>
          <a:p>
            <a:r>
              <a:rPr lang="en-AU" b="1" dirty="0">
                <a:solidFill>
                  <a:srgbClr val="FFFFFF"/>
                </a:solidFill>
                <a:latin typeface="Calibri" panose="020F0502020204030204" pitchFamily="34" charset="0"/>
                <a:ea typeface="Calibri" panose="020F0502020204030204" pitchFamily="34" charset="0"/>
                <a:cs typeface="Times New Roman" panose="02020603050405020304" pitchFamily="18" charset="0"/>
              </a:rPr>
              <a:t>TODAY –We also want: </a:t>
            </a:r>
            <a:br>
              <a:rPr lang="en-AU" b="1" dirty="0">
                <a:solidFill>
                  <a:srgbClr val="FFFFFF"/>
                </a:solidFill>
                <a:latin typeface="Calibri" panose="020F0502020204030204" pitchFamily="34" charset="0"/>
                <a:ea typeface="Calibri" panose="020F0502020204030204" pitchFamily="34" charset="0"/>
                <a:cs typeface="Times New Roman" panose="02020603050405020304" pitchFamily="18" charset="0"/>
              </a:rPr>
            </a:br>
            <a:endParaRPr lang="en-AU" b="1" dirty="0">
              <a:solidFill>
                <a:srgbClr val="FFFFFF"/>
              </a:solidFill>
            </a:endParaRPr>
          </a:p>
        </p:txBody>
      </p:sp>
      <p:sp>
        <p:nvSpPr>
          <p:cNvPr id="64" name="Arc 63">
            <a:extLst>
              <a:ext uri="{FF2B5EF4-FFF2-40B4-BE49-F238E27FC236}">
                <a16:creationId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5" name="Content Placeholder 8">
            <a:extLst>
              <a:ext uri="{FF2B5EF4-FFF2-40B4-BE49-F238E27FC236}">
                <a16:creationId xmlns:a16="http://schemas.microsoft.com/office/drawing/2014/main" id="{A93F0E90-6C3D-4177-81A3-0EFFAAF913AA}"/>
              </a:ext>
            </a:extLst>
          </p:cNvPr>
          <p:cNvSpPr>
            <a:spLocks noGrp="1"/>
          </p:cNvSpPr>
          <p:nvPr>
            <p:ph idx="1"/>
          </p:nvPr>
        </p:nvSpPr>
        <p:spPr>
          <a:xfrm>
            <a:off x="4447308" y="319089"/>
            <a:ext cx="6906491" cy="6538912"/>
          </a:xfrm>
        </p:spPr>
        <p:txBody>
          <a:bodyPr anchor="ctr">
            <a:normAutofit/>
          </a:bodyPr>
          <a:lstStyle/>
          <a:p>
            <a:pPr marL="0" indent="0">
              <a:spcAft>
                <a:spcPts val="800"/>
              </a:spcAft>
              <a:buNone/>
            </a:pPr>
            <a:endParaRPr lang="en-AU" b="1" dirty="0">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endParaRPr lang="en-AU"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endParaRPr lang="en-AU" b="1" dirty="0">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AU" sz="3600" b="1" dirty="0">
                <a:effectLst/>
                <a:latin typeface="Calibri" panose="020F0502020204030204" pitchFamily="34" charset="0"/>
                <a:ea typeface="Calibri" panose="020F0502020204030204" pitchFamily="34" charset="0"/>
                <a:cs typeface="Times New Roman" panose="02020603050405020304" pitchFamily="18" charset="0"/>
              </a:rPr>
              <a:t>Approval to continue working with the Council on Age-friendly matters.</a:t>
            </a:r>
          </a:p>
          <a:p>
            <a:r>
              <a:rPr lang="en-AU" sz="3600" b="1" dirty="0"/>
              <a:t>Approval for some changes and refinements in our role and work programme to make the Advisory Group more effective.</a:t>
            </a:r>
          </a:p>
          <a:p>
            <a:pPr marL="0" indent="0">
              <a:buNone/>
            </a:pPr>
            <a:endParaRPr lang="en-AU" dirty="0"/>
          </a:p>
          <a:p>
            <a:pPr marL="0" indent="0">
              <a:buNone/>
            </a:pPr>
            <a:endParaRPr lang="en-AU" dirty="0"/>
          </a:p>
          <a:p>
            <a:pPr marL="0" indent="0">
              <a:buNone/>
            </a:pPr>
            <a:endParaRPr lang="en-AU" dirty="0"/>
          </a:p>
        </p:txBody>
      </p:sp>
    </p:spTree>
    <p:extLst>
      <p:ext uri="{BB962C8B-B14F-4D97-AF65-F5344CB8AC3E}">
        <p14:creationId xmlns:p14="http://schemas.microsoft.com/office/powerpoint/2010/main" val="4022637698"/>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1E6E0-C149-4FA3-84D5-8DC72DB1A03D}"/>
              </a:ext>
            </a:extLst>
          </p:cNvPr>
          <p:cNvSpPr>
            <a:spLocks noGrp="1"/>
          </p:cNvSpPr>
          <p:nvPr>
            <p:ph type="title"/>
          </p:nvPr>
        </p:nvSpPr>
        <p:spPr>
          <a:xfrm>
            <a:off x="5297762" y="640080"/>
            <a:ext cx="6251110" cy="3566160"/>
          </a:xfrm>
        </p:spPr>
        <p:txBody>
          <a:bodyPr vert="horz" lIns="91440" tIns="45720" rIns="91440" bIns="45720" rtlCol="0" anchor="b">
            <a:normAutofit/>
          </a:bodyPr>
          <a:lstStyle/>
          <a:p>
            <a:r>
              <a:rPr lang="en-US" sz="5400" b="1" dirty="0"/>
              <a:t>The current plan</a:t>
            </a:r>
          </a:p>
        </p:txBody>
      </p:sp>
      <p:pic>
        <p:nvPicPr>
          <p:cNvPr id="5" name="Picture 4" descr="A picture containing text, grass&#10;&#10;Description automatically generated">
            <a:extLst>
              <a:ext uri="{FF2B5EF4-FFF2-40B4-BE49-F238E27FC236}">
                <a16:creationId xmlns:a16="http://schemas.microsoft.com/office/drawing/2014/main" id="{86179E9F-8119-4566-97FC-AF633D1DE19B}"/>
              </a:ext>
            </a:extLst>
          </p:cNvPr>
          <p:cNvPicPr>
            <a:picLocks noChangeAspect="1"/>
          </p:cNvPicPr>
          <p:nvPr/>
        </p:nvPicPr>
        <p:blipFill rotWithShape="1">
          <a:blip r:embed="rId2">
            <a:extLst>
              <a:ext uri="{28A0092B-C50C-407E-A947-70E740481C1C}">
                <a14:useLocalDpi xmlns:a14="http://schemas.microsoft.com/office/drawing/2010/main" val="0"/>
              </a:ext>
            </a:extLst>
          </a:blip>
          <a:srcRect r="2286"/>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Tree>
    <p:extLst>
      <p:ext uri="{BB962C8B-B14F-4D97-AF65-F5344CB8AC3E}">
        <p14:creationId xmlns:p14="http://schemas.microsoft.com/office/powerpoint/2010/main" val="31011679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9AFC454B-A080-4D23-B177-6D5356C6E6E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0522C2C-7B5C-48A7-A969-03941E5D2E7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427"/>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Freeform 13">
            <a:extLst>
              <a:ext uri="{FF2B5EF4-FFF2-40B4-BE49-F238E27FC236}">
                <a16:creationId xmlns:a16="http://schemas.microsoft.com/office/drawing/2014/main" id="{9C682A1A-5B2D-4111-BBD6-620165633E5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3" name="Oval 12">
            <a:extLst>
              <a:ext uri="{FF2B5EF4-FFF2-40B4-BE49-F238E27FC236}">
                <a16:creationId xmlns:a16="http://schemas.microsoft.com/office/drawing/2014/main" id="{D6EE29F2-D77F-4BD0-A20B-334D316A1C9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58029" y="333478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5" name="Arc 14">
            <a:extLst>
              <a:ext uri="{FF2B5EF4-FFF2-40B4-BE49-F238E27FC236}">
                <a16:creationId xmlns:a16="http://schemas.microsoft.com/office/drawing/2014/main" id="{22D09ED2-868F-42C6-866E-F92E0CEF314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474479" y="1096414"/>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88B3435-6147-44B6-A94D-2FB9D68C1C40}"/>
              </a:ext>
            </a:extLst>
          </p:cNvPr>
          <p:cNvSpPr>
            <a:spLocks noGrp="1"/>
          </p:cNvSpPr>
          <p:nvPr>
            <p:ph type="title"/>
          </p:nvPr>
        </p:nvSpPr>
        <p:spPr>
          <a:xfrm>
            <a:off x="4921956" y="1004711"/>
            <a:ext cx="7134577" cy="5633094"/>
          </a:xfrm>
        </p:spPr>
        <p:txBody>
          <a:bodyPr vert="horz" lIns="91440" tIns="45720" rIns="91440" bIns="45720" rtlCol="0" anchor="b">
            <a:noAutofit/>
          </a:bodyPr>
          <a:lstStyle/>
          <a:p>
            <a:pPr>
              <a:spcAft>
                <a:spcPts val="800"/>
              </a:spcAft>
            </a:pPr>
            <a:r>
              <a:rPr lang="en-US" sz="2800" b="1" kern="1200" dirty="0">
                <a:solidFill>
                  <a:schemeClr val="tx1"/>
                </a:solidFill>
                <a:effectLst/>
                <a:latin typeface="+mn-lt"/>
                <a:ea typeface="+mj-ea"/>
                <a:cs typeface="+mj-cs"/>
              </a:rPr>
              <a:t>Principles to underpin the future work of the Age-friendly Advisory Group</a:t>
            </a:r>
            <a:r>
              <a:rPr lang="en-US" sz="2800" b="1" kern="1200" dirty="0">
                <a:solidFill>
                  <a:schemeClr val="tx1"/>
                </a:solidFill>
                <a:effectLst/>
                <a:latin typeface="+mj-lt"/>
                <a:ea typeface="+mj-ea"/>
                <a:cs typeface="+mj-cs"/>
              </a:rPr>
              <a:t>:</a:t>
            </a:r>
            <a:br>
              <a:rPr lang="en-US" sz="2800" b="1" kern="1200" dirty="0">
                <a:solidFill>
                  <a:schemeClr val="tx1"/>
                </a:solidFill>
                <a:effectLst/>
                <a:latin typeface="+mj-lt"/>
                <a:ea typeface="+mj-ea"/>
                <a:cs typeface="+mj-cs"/>
              </a:rPr>
            </a:br>
            <a:r>
              <a:rPr lang="en-US" sz="2800" b="1" kern="1200" dirty="0">
                <a:solidFill>
                  <a:schemeClr val="tx1"/>
                </a:solidFill>
                <a:effectLst/>
                <a:latin typeface="+mj-lt"/>
                <a:ea typeface="+mj-ea"/>
                <a:cs typeface="+mj-cs"/>
              </a:rPr>
              <a:t/>
            </a:r>
            <a:br>
              <a:rPr lang="en-US" sz="2800" b="1" kern="1200" dirty="0">
                <a:solidFill>
                  <a:schemeClr val="tx1"/>
                </a:solidFill>
                <a:effectLst/>
                <a:latin typeface="+mj-lt"/>
                <a:ea typeface="+mj-ea"/>
                <a:cs typeface="+mj-cs"/>
              </a:rPr>
            </a:br>
            <a:r>
              <a:rPr lang="en-US" sz="2800" kern="1200" dirty="0">
                <a:solidFill>
                  <a:schemeClr val="tx1"/>
                </a:solidFill>
                <a:latin typeface="+mn-lt"/>
                <a:ea typeface="+mj-ea"/>
                <a:cs typeface="+mj-cs"/>
              </a:rPr>
              <a:t>1. 	</a:t>
            </a:r>
            <a:r>
              <a:rPr lang="en-US" sz="2800" b="1" kern="1200" dirty="0">
                <a:solidFill>
                  <a:schemeClr val="tx1"/>
                </a:solidFill>
                <a:latin typeface="+mn-lt"/>
                <a:ea typeface="+mj-ea"/>
                <a:cs typeface="+mj-cs"/>
              </a:rPr>
              <a:t>Establishing </a:t>
            </a:r>
            <a:r>
              <a:rPr lang="en-US" sz="2800" b="1" kern="1200" dirty="0">
                <a:solidFill>
                  <a:schemeClr val="tx1"/>
                </a:solidFill>
                <a:effectLst/>
                <a:latin typeface="+mn-lt"/>
                <a:ea typeface="+mj-ea"/>
                <a:cs typeface="+mj-cs"/>
              </a:rPr>
              <a:t>trust through </a:t>
            </a:r>
            <a:r>
              <a:rPr lang="en-US" sz="2800" b="1" kern="1200">
                <a:solidFill>
                  <a:schemeClr val="tx1"/>
                </a:solidFill>
                <a:effectLst/>
                <a:latin typeface="+mn-lt"/>
                <a:ea typeface="+mj-ea"/>
                <a:cs typeface="+mj-cs"/>
              </a:rPr>
              <a:t>partnerships 	to ensure </a:t>
            </a:r>
            <a:r>
              <a:rPr lang="en-US" sz="2800" b="1" kern="1200" dirty="0">
                <a:solidFill>
                  <a:schemeClr val="tx1"/>
                </a:solidFill>
                <a:effectLst/>
                <a:latin typeface="+mn-lt"/>
                <a:ea typeface="+mj-ea"/>
                <a:cs typeface="+mj-cs"/>
              </a:rPr>
              <a:t>hierarchies are accountable.                           </a:t>
            </a:r>
            <a:br>
              <a:rPr lang="en-US" sz="2800" b="1" kern="1200" dirty="0">
                <a:solidFill>
                  <a:schemeClr val="tx1"/>
                </a:solidFill>
                <a:effectLst/>
                <a:latin typeface="+mn-lt"/>
                <a:ea typeface="+mj-ea"/>
                <a:cs typeface="+mj-cs"/>
              </a:rPr>
            </a:br>
            <a:r>
              <a:rPr lang="en-US" sz="2800" b="1" kern="1200" dirty="0">
                <a:solidFill>
                  <a:schemeClr val="tx1"/>
                </a:solidFill>
                <a:effectLst/>
                <a:latin typeface="+mn-lt"/>
                <a:ea typeface="+mj-ea"/>
                <a:cs typeface="+mj-cs"/>
              </a:rPr>
              <a:t>2. 	Ensuring power “sticks to 	</a:t>
            </a:r>
            <a:r>
              <a:rPr lang="en-US" sz="2800" b="1" kern="1200" dirty="0" err="1">
                <a:solidFill>
                  <a:schemeClr val="tx1"/>
                </a:solidFill>
                <a:effectLst/>
                <a:latin typeface="+mn-lt"/>
                <a:ea typeface="+mj-ea"/>
                <a:cs typeface="+mj-cs"/>
              </a:rPr>
              <a:t>neighbourhoods</a:t>
            </a:r>
            <a:r>
              <a:rPr lang="en-US" sz="2800" b="1" kern="1200" dirty="0">
                <a:solidFill>
                  <a:schemeClr val="tx1"/>
                </a:solidFill>
                <a:effectLst/>
                <a:latin typeface="+mn-lt"/>
                <a:ea typeface="+mj-ea"/>
                <a:cs typeface="+mj-cs"/>
              </a:rPr>
              <a:t>”.</a:t>
            </a:r>
            <a:br>
              <a:rPr lang="en-US" sz="2800" b="1" kern="1200" dirty="0">
                <a:solidFill>
                  <a:schemeClr val="tx1"/>
                </a:solidFill>
                <a:effectLst/>
                <a:latin typeface="+mn-lt"/>
                <a:ea typeface="+mj-ea"/>
                <a:cs typeface="+mj-cs"/>
              </a:rPr>
            </a:br>
            <a:r>
              <a:rPr lang="en-US" sz="2800" b="1" kern="1200" dirty="0">
                <a:solidFill>
                  <a:schemeClr val="tx1"/>
                </a:solidFill>
                <a:effectLst/>
                <a:latin typeface="+mn-lt"/>
                <a:ea typeface="+mj-ea"/>
                <a:cs typeface="+mj-cs"/>
              </a:rPr>
              <a:t>3. 	Strengthening community infrastructure 	and opportunities.</a:t>
            </a:r>
            <a:br>
              <a:rPr lang="en-US" sz="2800" b="1" kern="1200" dirty="0">
                <a:solidFill>
                  <a:schemeClr val="tx1"/>
                </a:solidFill>
                <a:effectLst/>
                <a:latin typeface="+mn-lt"/>
                <a:ea typeface="+mj-ea"/>
                <a:cs typeface="+mj-cs"/>
              </a:rPr>
            </a:br>
            <a:r>
              <a:rPr lang="en-US" sz="2800" b="1" kern="1200" dirty="0">
                <a:solidFill>
                  <a:schemeClr val="tx1"/>
                </a:solidFill>
                <a:effectLst/>
                <a:latin typeface="+mn-lt"/>
                <a:ea typeface="+mj-ea"/>
                <a:cs typeface="+mj-cs"/>
              </a:rPr>
              <a:t>4</a:t>
            </a:r>
            <a:r>
              <a:rPr lang="en-US" sz="2800" b="1" kern="1200" dirty="0">
                <a:solidFill>
                  <a:schemeClr val="tx1"/>
                </a:solidFill>
                <a:latin typeface="+mn-lt"/>
                <a:ea typeface="+mj-ea"/>
                <a:cs typeface="+mj-cs"/>
              </a:rPr>
              <a:t> 	</a:t>
            </a:r>
            <a:r>
              <a:rPr lang="en-US" sz="2800" b="1" kern="1200" dirty="0">
                <a:solidFill>
                  <a:schemeClr val="tx1"/>
                </a:solidFill>
                <a:effectLst/>
                <a:latin typeface="+mn-lt"/>
                <a:ea typeface="+mj-ea"/>
                <a:cs typeface="+mj-cs"/>
              </a:rPr>
              <a:t>Accessing levers and resources to take 	action locally.</a:t>
            </a:r>
            <a:br>
              <a:rPr lang="en-US" sz="2800" b="1" kern="1200" dirty="0">
                <a:solidFill>
                  <a:schemeClr val="tx1"/>
                </a:solidFill>
                <a:effectLst/>
                <a:latin typeface="+mn-lt"/>
                <a:ea typeface="+mj-ea"/>
                <a:cs typeface="+mj-cs"/>
              </a:rPr>
            </a:br>
            <a:r>
              <a:rPr lang="en-US" sz="2800" kern="1200" dirty="0">
                <a:solidFill>
                  <a:schemeClr val="tx1"/>
                </a:solidFill>
                <a:effectLst/>
                <a:latin typeface="+mj-lt"/>
                <a:ea typeface="+mj-ea"/>
                <a:cs typeface="+mj-cs"/>
              </a:rPr>
              <a:t/>
            </a:r>
            <a:br>
              <a:rPr lang="en-US" sz="2800" kern="1200" dirty="0">
                <a:solidFill>
                  <a:schemeClr val="tx1"/>
                </a:solidFill>
                <a:effectLst/>
                <a:latin typeface="+mj-lt"/>
                <a:ea typeface="+mj-ea"/>
                <a:cs typeface="+mj-cs"/>
              </a:rPr>
            </a:br>
            <a:r>
              <a:rPr lang="en-US" sz="2000" i="1" kern="1200" dirty="0">
                <a:solidFill>
                  <a:schemeClr val="tx1"/>
                </a:solidFill>
                <a:effectLst/>
                <a:latin typeface="+mj-lt"/>
                <a:ea typeface="+mj-ea"/>
                <a:cs typeface="+mj-cs"/>
              </a:rPr>
              <a:t>From key</a:t>
            </a:r>
            <a:r>
              <a:rPr lang="en-US" sz="2000" b="1" i="1" kern="1200" dirty="0">
                <a:solidFill>
                  <a:schemeClr val="tx1"/>
                </a:solidFill>
                <a:effectLst/>
                <a:latin typeface="+mj-lt"/>
                <a:ea typeface="+mj-ea"/>
                <a:cs typeface="+mj-cs"/>
              </a:rPr>
              <a:t> </a:t>
            </a:r>
            <a:r>
              <a:rPr lang="en-US" sz="2000" i="1" kern="1200" dirty="0">
                <a:solidFill>
                  <a:schemeClr val="tx1"/>
                </a:solidFill>
                <a:effectLst/>
                <a:latin typeface="+mj-lt"/>
                <a:ea typeface="+mj-ea"/>
                <a:cs typeface="+mj-cs"/>
              </a:rPr>
              <a:t>principles of “Localism” from a Local Government NZ “Think Tank” paper 2021</a:t>
            </a:r>
            <a:endParaRPr lang="en-US" sz="2000" kern="1200" dirty="0">
              <a:solidFill>
                <a:schemeClr val="tx1"/>
              </a:solidFill>
              <a:latin typeface="+mj-lt"/>
              <a:ea typeface="+mj-ea"/>
              <a:cs typeface="+mj-cs"/>
            </a:endParaRPr>
          </a:p>
        </p:txBody>
      </p:sp>
    </p:spTree>
    <p:extLst>
      <p:ext uri="{BB962C8B-B14F-4D97-AF65-F5344CB8AC3E}">
        <p14:creationId xmlns:p14="http://schemas.microsoft.com/office/powerpoint/2010/main" val="2678809609"/>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934F1179-B481-4F9E-BCA3-AFB972070F8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Triangle 8">
            <a:extLst>
              <a:ext uri="{FF2B5EF4-FFF2-40B4-BE49-F238E27FC236}">
                <a16:creationId xmlns:a16="http://schemas.microsoft.com/office/drawing/2014/main" id="{827DC2C4-B485-428A-BF4A-472D2967F47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E04B5EB-F158-4507-90DD-BD23620C7CC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F84887A-28D7-4620-B64F-3045577AB387}"/>
              </a:ext>
            </a:extLst>
          </p:cNvPr>
          <p:cNvSpPr>
            <a:spLocks noGrp="1"/>
          </p:cNvSpPr>
          <p:nvPr>
            <p:ph type="title"/>
          </p:nvPr>
        </p:nvSpPr>
        <p:spPr>
          <a:xfrm>
            <a:off x="1285241" y="914400"/>
            <a:ext cx="9231410" cy="4963886"/>
          </a:xfrm>
        </p:spPr>
        <p:txBody>
          <a:bodyPr vert="horz" lIns="91440" tIns="45720" rIns="91440" bIns="45720" rtlCol="0" anchor="b">
            <a:normAutofit fontScale="90000"/>
          </a:bodyPr>
          <a:lstStyle/>
          <a:p>
            <a:pPr>
              <a:spcAft>
                <a:spcPts val="800"/>
              </a:spcAft>
            </a:pPr>
            <a:r>
              <a:rPr lang="en-US" sz="2900" b="1" kern="1200" dirty="0">
                <a:solidFill>
                  <a:schemeClr val="tx1"/>
                </a:solidFill>
                <a:effectLst/>
                <a:latin typeface="+mj-lt"/>
                <a:ea typeface="+mj-ea"/>
                <a:cs typeface="+mj-cs"/>
              </a:rPr>
              <a:t/>
            </a:r>
            <a:br>
              <a:rPr lang="en-US" sz="2900" b="1" kern="1200" dirty="0">
                <a:solidFill>
                  <a:schemeClr val="tx1"/>
                </a:solidFill>
                <a:effectLst/>
                <a:latin typeface="+mj-lt"/>
                <a:ea typeface="+mj-ea"/>
                <a:cs typeface="+mj-cs"/>
              </a:rPr>
            </a:br>
            <a:r>
              <a:rPr lang="en-US" sz="2900" b="1" kern="1200" dirty="0">
                <a:solidFill>
                  <a:schemeClr val="tx1"/>
                </a:solidFill>
                <a:effectLst/>
                <a:latin typeface="+mj-lt"/>
                <a:ea typeface="+mj-ea"/>
                <a:cs typeface="+mj-cs"/>
              </a:rPr>
              <a:t/>
            </a:r>
            <a:br>
              <a:rPr lang="en-US" sz="2900" b="1" kern="1200" dirty="0">
                <a:solidFill>
                  <a:schemeClr val="tx1"/>
                </a:solidFill>
                <a:effectLst/>
                <a:latin typeface="+mj-lt"/>
                <a:ea typeface="+mj-ea"/>
                <a:cs typeface="+mj-cs"/>
              </a:rPr>
            </a:br>
            <a:r>
              <a:rPr lang="en-US" sz="2900" b="1" kern="1200" dirty="0">
                <a:solidFill>
                  <a:schemeClr val="tx1"/>
                </a:solidFill>
                <a:effectLst/>
                <a:latin typeface="+mj-lt"/>
                <a:ea typeface="+mj-ea"/>
                <a:cs typeface="+mj-cs"/>
              </a:rPr>
              <a:t/>
            </a:r>
            <a:br>
              <a:rPr lang="en-US" sz="2900" b="1" kern="1200" dirty="0">
                <a:solidFill>
                  <a:schemeClr val="tx1"/>
                </a:solidFill>
                <a:effectLst/>
                <a:latin typeface="+mj-lt"/>
                <a:ea typeface="+mj-ea"/>
                <a:cs typeface="+mj-cs"/>
              </a:rPr>
            </a:br>
            <a:r>
              <a:rPr lang="en-US" sz="2900" b="1" kern="1200" dirty="0">
                <a:solidFill>
                  <a:schemeClr val="tx1"/>
                </a:solidFill>
                <a:effectLst/>
                <a:latin typeface="+mj-lt"/>
                <a:ea typeface="+mj-ea"/>
                <a:cs typeface="+mj-cs"/>
              </a:rPr>
              <a:t/>
            </a:r>
            <a:br>
              <a:rPr lang="en-US" sz="2900" b="1" kern="1200" dirty="0">
                <a:solidFill>
                  <a:schemeClr val="tx1"/>
                </a:solidFill>
                <a:effectLst/>
                <a:latin typeface="+mj-lt"/>
                <a:ea typeface="+mj-ea"/>
                <a:cs typeface="+mj-cs"/>
              </a:rPr>
            </a:br>
            <a:r>
              <a:rPr lang="en-US" sz="2900" b="1" kern="1200" dirty="0">
                <a:solidFill>
                  <a:schemeClr val="tx1"/>
                </a:solidFill>
                <a:effectLst/>
                <a:latin typeface="+mj-lt"/>
                <a:ea typeface="+mj-ea"/>
                <a:cs typeface="+mj-cs"/>
              </a:rPr>
              <a:t/>
            </a:r>
            <a:br>
              <a:rPr lang="en-US" sz="2900" b="1" kern="1200" dirty="0">
                <a:solidFill>
                  <a:schemeClr val="tx1"/>
                </a:solidFill>
                <a:effectLst/>
                <a:latin typeface="+mj-lt"/>
                <a:ea typeface="+mj-ea"/>
                <a:cs typeface="+mj-cs"/>
              </a:rPr>
            </a:br>
            <a:r>
              <a:rPr lang="en-US" sz="2900" b="1" kern="1200" dirty="0">
                <a:solidFill>
                  <a:schemeClr val="tx1"/>
                </a:solidFill>
                <a:effectLst/>
                <a:latin typeface="+mj-lt"/>
                <a:ea typeface="+mj-ea"/>
                <a:cs typeface="+mj-cs"/>
              </a:rPr>
              <a:t/>
            </a:r>
            <a:br>
              <a:rPr lang="en-US" sz="2900" b="1" kern="1200" dirty="0">
                <a:solidFill>
                  <a:schemeClr val="tx1"/>
                </a:solidFill>
                <a:effectLst/>
                <a:latin typeface="+mj-lt"/>
                <a:ea typeface="+mj-ea"/>
                <a:cs typeface="+mj-cs"/>
              </a:rPr>
            </a:br>
            <a:r>
              <a:rPr lang="en-US" sz="2900" b="1" kern="1200" dirty="0">
                <a:solidFill>
                  <a:schemeClr val="tx1"/>
                </a:solidFill>
                <a:effectLst/>
                <a:latin typeface="+mj-lt"/>
                <a:ea typeface="+mj-ea"/>
                <a:cs typeface="+mj-cs"/>
              </a:rPr>
              <a:t/>
            </a:r>
            <a:br>
              <a:rPr lang="en-US" sz="2900" b="1" kern="1200" dirty="0">
                <a:solidFill>
                  <a:schemeClr val="tx1"/>
                </a:solidFill>
                <a:effectLst/>
                <a:latin typeface="+mj-lt"/>
                <a:ea typeface="+mj-ea"/>
                <a:cs typeface="+mj-cs"/>
              </a:rPr>
            </a:br>
            <a:r>
              <a:rPr lang="en-US" sz="2900" b="1" kern="1200" dirty="0">
                <a:solidFill>
                  <a:schemeClr val="tx1"/>
                </a:solidFill>
                <a:effectLst/>
                <a:latin typeface="+mj-lt"/>
                <a:ea typeface="+mj-ea"/>
                <a:cs typeface="+mj-cs"/>
              </a:rPr>
              <a:t/>
            </a:r>
            <a:br>
              <a:rPr lang="en-US" sz="2900" b="1" kern="1200" dirty="0">
                <a:solidFill>
                  <a:schemeClr val="tx1"/>
                </a:solidFill>
                <a:effectLst/>
                <a:latin typeface="+mj-lt"/>
                <a:ea typeface="+mj-ea"/>
                <a:cs typeface="+mj-cs"/>
              </a:rPr>
            </a:br>
            <a:r>
              <a:rPr lang="en-US" sz="2900" b="1" kern="1200" dirty="0">
                <a:solidFill>
                  <a:schemeClr val="tx1"/>
                </a:solidFill>
                <a:effectLst/>
                <a:latin typeface="+mj-lt"/>
                <a:ea typeface="+mj-ea"/>
                <a:cs typeface="+mj-cs"/>
              </a:rPr>
              <a:t/>
            </a:r>
            <a:br>
              <a:rPr lang="en-US" sz="2900" b="1" kern="1200" dirty="0">
                <a:solidFill>
                  <a:schemeClr val="tx1"/>
                </a:solidFill>
                <a:effectLst/>
                <a:latin typeface="+mj-lt"/>
                <a:ea typeface="+mj-ea"/>
                <a:cs typeface="+mj-cs"/>
              </a:rPr>
            </a:br>
            <a:r>
              <a:rPr lang="en-US" sz="2900" b="1" kern="1200" dirty="0">
                <a:solidFill>
                  <a:schemeClr val="tx1"/>
                </a:solidFill>
                <a:effectLst/>
                <a:latin typeface="+mj-lt"/>
                <a:ea typeface="+mj-ea"/>
                <a:cs typeface="+mj-cs"/>
              </a:rPr>
              <a:t/>
            </a:r>
            <a:br>
              <a:rPr lang="en-US" sz="2900" b="1" kern="1200" dirty="0">
                <a:solidFill>
                  <a:schemeClr val="tx1"/>
                </a:solidFill>
                <a:effectLst/>
                <a:latin typeface="+mj-lt"/>
                <a:ea typeface="+mj-ea"/>
                <a:cs typeface="+mj-cs"/>
              </a:rPr>
            </a:br>
            <a:r>
              <a:rPr lang="en-US" sz="2900" b="1" kern="1200" dirty="0">
                <a:solidFill>
                  <a:schemeClr val="tx1"/>
                </a:solidFill>
                <a:effectLst/>
                <a:latin typeface="+mj-lt"/>
                <a:ea typeface="+mj-ea"/>
                <a:cs typeface="+mj-cs"/>
              </a:rPr>
              <a:t/>
            </a:r>
            <a:br>
              <a:rPr lang="en-US" sz="2900" b="1" kern="1200" dirty="0">
                <a:solidFill>
                  <a:schemeClr val="tx1"/>
                </a:solidFill>
                <a:effectLst/>
                <a:latin typeface="+mj-lt"/>
                <a:ea typeface="+mj-ea"/>
                <a:cs typeface="+mj-cs"/>
              </a:rPr>
            </a:br>
            <a:r>
              <a:rPr lang="en-US" sz="2900" b="1" kern="1200" dirty="0">
                <a:solidFill>
                  <a:schemeClr val="tx1"/>
                </a:solidFill>
                <a:effectLst/>
                <a:latin typeface="+mj-lt"/>
                <a:ea typeface="+mj-ea"/>
                <a:cs typeface="+mj-cs"/>
              </a:rPr>
              <a:t/>
            </a:r>
            <a:br>
              <a:rPr lang="en-US" sz="2900" b="1" kern="1200" dirty="0">
                <a:solidFill>
                  <a:schemeClr val="tx1"/>
                </a:solidFill>
                <a:effectLst/>
                <a:latin typeface="+mj-lt"/>
                <a:ea typeface="+mj-ea"/>
                <a:cs typeface="+mj-cs"/>
              </a:rPr>
            </a:br>
            <a:r>
              <a:rPr lang="en-US" sz="2900" b="1" kern="1200" dirty="0">
                <a:solidFill>
                  <a:schemeClr val="tx1"/>
                </a:solidFill>
                <a:effectLst/>
                <a:latin typeface="+mj-lt"/>
                <a:ea typeface="+mj-ea"/>
                <a:cs typeface="+mj-cs"/>
              </a:rPr>
              <a:t/>
            </a:r>
            <a:br>
              <a:rPr lang="en-US" sz="2900" b="1" kern="1200" dirty="0">
                <a:solidFill>
                  <a:schemeClr val="tx1"/>
                </a:solidFill>
                <a:effectLst/>
                <a:latin typeface="+mj-lt"/>
                <a:ea typeface="+mj-ea"/>
                <a:cs typeface="+mj-cs"/>
              </a:rPr>
            </a:br>
            <a:r>
              <a:rPr lang="en-US" sz="2900" b="1" kern="1200" dirty="0">
                <a:solidFill>
                  <a:schemeClr val="tx1"/>
                </a:solidFill>
                <a:effectLst/>
                <a:latin typeface="+mj-lt"/>
                <a:ea typeface="+mj-ea"/>
                <a:cs typeface="+mj-cs"/>
              </a:rPr>
              <a:t/>
            </a:r>
            <a:br>
              <a:rPr lang="en-US" sz="2900" b="1" kern="1200" dirty="0">
                <a:solidFill>
                  <a:schemeClr val="tx1"/>
                </a:solidFill>
                <a:effectLst/>
                <a:latin typeface="+mj-lt"/>
                <a:ea typeface="+mj-ea"/>
                <a:cs typeface="+mj-cs"/>
              </a:rPr>
            </a:br>
            <a:r>
              <a:rPr lang="en-US" sz="2900" b="1" kern="1200" dirty="0">
                <a:solidFill>
                  <a:schemeClr val="tx1"/>
                </a:solidFill>
                <a:effectLst/>
                <a:latin typeface="+mj-lt"/>
                <a:ea typeface="+mj-ea"/>
                <a:cs typeface="+mj-cs"/>
              </a:rPr>
              <a:t/>
            </a:r>
            <a:br>
              <a:rPr lang="en-US" sz="2900" b="1" kern="1200" dirty="0">
                <a:solidFill>
                  <a:schemeClr val="tx1"/>
                </a:solidFill>
                <a:effectLst/>
                <a:latin typeface="+mj-lt"/>
                <a:ea typeface="+mj-ea"/>
                <a:cs typeface="+mj-cs"/>
              </a:rPr>
            </a:br>
            <a:r>
              <a:rPr lang="en-US" sz="3600" b="1" kern="1200" dirty="0">
                <a:solidFill>
                  <a:schemeClr val="tx1"/>
                </a:solidFill>
                <a:latin typeface="+mn-lt"/>
              </a:rPr>
              <a:t>THE</a:t>
            </a:r>
            <a:r>
              <a:rPr lang="en-US" sz="3600" b="1" kern="1200" dirty="0">
                <a:solidFill>
                  <a:schemeClr val="tx1"/>
                </a:solidFill>
                <a:effectLst/>
                <a:latin typeface="+mn-lt"/>
              </a:rPr>
              <a:t> AGE-FRIENDLY ADVISORY GROUP HAS </a:t>
            </a:r>
            <a:br>
              <a:rPr lang="en-US" sz="3600" b="1" kern="1200" dirty="0">
                <a:solidFill>
                  <a:schemeClr val="tx1"/>
                </a:solidFill>
                <a:effectLst/>
                <a:latin typeface="+mn-lt"/>
              </a:rPr>
            </a:br>
            <a:r>
              <a:rPr lang="en-US" sz="3600" b="1" kern="1200" dirty="0">
                <a:solidFill>
                  <a:schemeClr val="tx1"/>
                </a:solidFill>
                <a:latin typeface="+mn-lt"/>
              </a:rPr>
              <a:t>IDENTIFIED</a:t>
            </a:r>
            <a:r>
              <a:rPr lang="en-US" sz="3600" b="1" kern="1200" dirty="0">
                <a:solidFill>
                  <a:schemeClr val="tx1"/>
                </a:solidFill>
                <a:effectLst/>
                <a:latin typeface="+mn-lt"/>
              </a:rPr>
              <a:t> THESE ROLES FOR THE FUTURE:</a:t>
            </a:r>
            <a:br>
              <a:rPr lang="en-US" sz="3600" b="1" kern="1200" dirty="0">
                <a:solidFill>
                  <a:schemeClr val="tx1"/>
                </a:solidFill>
                <a:effectLst/>
                <a:latin typeface="+mn-lt"/>
              </a:rPr>
            </a:br>
            <a:r>
              <a:rPr lang="en-US" sz="3600" b="1" kern="1200" dirty="0">
                <a:solidFill>
                  <a:schemeClr val="tx1"/>
                </a:solidFill>
                <a:latin typeface="+mn-lt"/>
              </a:rPr>
              <a:t/>
            </a:r>
            <a:br>
              <a:rPr lang="en-US" sz="3600" b="1" kern="1200" dirty="0">
                <a:solidFill>
                  <a:schemeClr val="tx1"/>
                </a:solidFill>
                <a:latin typeface="+mn-lt"/>
              </a:rPr>
            </a:br>
            <a:r>
              <a:rPr lang="en-US" sz="3600" b="1" kern="1200" dirty="0">
                <a:solidFill>
                  <a:schemeClr val="tx1"/>
                </a:solidFill>
                <a:effectLst/>
                <a:latin typeface="+mn-lt"/>
              </a:rPr>
              <a:t> 1. Advising on Planning</a:t>
            </a:r>
            <a:r>
              <a:rPr lang="en-US" sz="3600" b="1" kern="1200" dirty="0">
                <a:solidFill>
                  <a:schemeClr val="tx1"/>
                </a:solidFill>
                <a:latin typeface="+mn-lt"/>
              </a:rPr>
              <a:t>    2.</a:t>
            </a:r>
            <a:r>
              <a:rPr lang="en-US" sz="3600" b="1" kern="1200" dirty="0">
                <a:solidFill>
                  <a:schemeClr val="tx1"/>
                </a:solidFill>
                <a:effectLst/>
                <a:latin typeface="+mn-lt"/>
              </a:rPr>
              <a:t> Monitoring </a:t>
            </a:r>
            <a:br>
              <a:rPr lang="en-US" sz="3600" b="1" kern="1200" dirty="0">
                <a:solidFill>
                  <a:schemeClr val="tx1"/>
                </a:solidFill>
                <a:effectLst/>
                <a:latin typeface="+mn-lt"/>
              </a:rPr>
            </a:br>
            <a:r>
              <a:rPr lang="en-US" sz="3600" b="1" kern="1200" dirty="0">
                <a:solidFill>
                  <a:schemeClr val="tx1"/>
                </a:solidFill>
                <a:effectLst/>
                <a:latin typeface="+mn-lt"/>
              </a:rPr>
              <a:t/>
            </a:r>
            <a:br>
              <a:rPr lang="en-US" sz="3600" b="1" kern="1200" dirty="0">
                <a:solidFill>
                  <a:schemeClr val="tx1"/>
                </a:solidFill>
                <a:effectLst/>
                <a:latin typeface="+mn-lt"/>
              </a:rPr>
            </a:br>
            <a:r>
              <a:rPr lang="en-US" sz="3600" b="1" kern="1200" dirty="0">
                <a:solidFill>
                  <a:schemeClr val="tx1"/>
                </a:solidFill>
                <a:latin typeface="+mn-lt"/>
              </a:rPr>
              <a:t/>
            </a:r>
            <a:br>
              <a:rPr lang="en-US" sz="3600" b="1" kern="1200" dirty="0">
                <a:solidFill>
                  <a:schemeClr val="tx1"/>
                </a:solidFill>
                <a:latin typeface="+mn-lt"/>
              </a:rPr>
            </a:br>
            <a:r>
              <a:rPr lang="en-US" sz="3600" b="1" kern="1200" dirty="0">
                <a:solidFill>
                  <a:schemeClr val="tx1"/>
                </a:solidFill>
                <a:effectLst/>
                <a:latin typeface="+mn-lt"/>
              </a:rPr>
              <a:t>3. Supporting/Endorsing   </a:t>
            </a:r>
            <a:r>
              <a:rPr lang="en-US" sz="3600" b="1" kern="1200" dirty="0">
                <a:solidFill>
                  <a:schemeClr val="tx1"/>
                </a:solidFill>
                <a:latin typeface="+mn-lt"/>
              </a:rPr>
              <a:t>4. </a:t>
            </a:r>
            <a:r>
              <a:rPr lang="en-US" sz="3600" b="1" kern="1200" dirty="0">
                <a:solidFill>
                  <a:schemeClr val="tx1"/>
                </a:solidFill>
                <a:effectLst/>
                <a:latin typeface="+mn-lt"/>
              </a:rPr>
              <a:t>Advocacy/Accountability</a:t>
            </a:r>
            <a:br>
              <a:rPr lang="en-US" sz="3600" b="1" kern="1200" dirty="0">
                <a:solidFill>
                  <a:schemeClr val="tx1"/>
                </a:solidFill>
                <a:effectLst/>
                <a:latin typeface="+mn-lt"/>
              </a:rPr>
            </a:br>
            <a:r>
              <a:rPr lang="en-US" sz="3600" b="1" kern="1200" dirty="0">
                <a:solidFill>
                  <a:schemeClr val="tx1"/>
                </a:solidFill>
                <a:effectLst/>
                <a:latin typeface="+mn-lt"/>
              </a:rPr>
              <a:t> </a:t>
            </a:r>
            <a:br>
              <a:rPr lang="en-US" sz="3600" b="1" kern="1200" dirty="0">
                <a:solidFill>
                  <a:schemeClr val="tx1"/>
                </a:solidFill>
                <a:effectLst/>
                <a:latin typeface="+mn-lt"/>
              </a:rPr>
            </a:br>
            <a:r>
              <a:rPr lang="en-US" sz="3600" b="1" kern="1200" dirty="0">
                <a:solidFill>
                  <a:schemeClr val="tx1"/>
                </a:solidFill>
                <a:effectLst/>
                <a:latin typeface="+mn-lt"/>
              </a:rPr>
              <a:t/>
            </a:r>
            <a:br>
              <a:rPr lang="en-US" sz="3600" b="1" kern="1200" dirty="0">
                <a:solidFill>
                  <a:schemeClr val="tx1"/>
                </a:solidFill>
                <a:effectLst/>
                <a:latin typeface="+mn-lt"/>
              </a:rPr>
            </a:br>
            <a:r>
              <a:rPr lang="en-US" sz="3600" b="1" kern="1200" dirty="0">
                <a:solidFill>
                  <a:schemeClr val="tx1"/>
                </a:solidFill>
                <a:effectLst/>
                <a:latin typeface="+mn-lt"/>
              </a:rPr>
              <a:t>5.</a:t>
            </a:r>
            <a:r>
              <a:rPr lang="en-US" sz="3600" b="1" kern="1200" dirty="0">
                <a:solidFill>
                  <a:schemeClr val="tx1"/>
                </a:solidFill>
                <a:latin typeface="+mn-lt"/>
              </a:rPr>
              <a:t> </a:t>
            </a:r>
            <a:r>
              <a:rPr lang="en-US" sz="3600" b="1" kern="1200" dirty="0">
                <a:solidFill>
                  <a:schemeClr val="tx1"/>
                </a:solidFill>
                <a:effectLst/>
                <a:latin typeface="+mn-lt"/>
              </a:rPr>
              <a:t>Networking: </a:t>
            </a:r>
            <a:r>
              <a:rPr lang="en-US" sz="2900" b="1" dirty="0">
                <a:latin typeface="+mn-lt"/>
              </a:rPr>
              <a:t/>
            </a:r>
            <a:br>
              <a:rPr lang="en-US" sz="2900" b="1" dirty="0">
                <a:latin typeface="+mn-lt"/>
              </a:rPr>
            </a:br>
            <a:endParaRPr lang="en-US" sz="2900" b="1" kern="1200" dirty="0">
              <a:solidFill>
                <a:schemeClr val="tx1"/>
              </a:solidFill>
              <a:latin typeface="+mn-lt"/>
            </a:endParaRPr>
          </a:p>
        </p:txBody>
      </p:sp>
    </p:spTree>
    <p:extLst>
      <p:ext uri="{BB962C8B-B14F-4D97-AF65-F5344CB8AC3E}">
        <p14:creationId xmlns:p14="http://schemas.microsoft.com/office/powerpoint/2010/main" val="1427708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6">
            <a:extLst>
              <a:ext uri="{FF2B5EF4-FFF2-40B4-BE49-F238E27FC236}">
                <a16:creationId xmlns:a16="http://schemas.microsoft.com/office/drawing/2014/main" id="{D278ADA9-6383-4BDD-80D2-8899A402687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8">
            <a:extLst>
              <a:ext uri="{FF2B5EF4-FFF2-40B4-BE49-F238E27FC236}">
                <a16:creationId xmlns:a16="http://schemas.microsoft.com/office/drawing/2014/main" id="{484B7147-B0F6-40ED-B5A2-FF72BC8198B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Rectangle 10">
            <a:extLst>
              <a:ext uri="{FF2B5EF4-FFF2-40B4-BE49-F238E27FC236}">
                <a16:creationId xmlns:a16="http://schemas.microsoft.com/office/drawing/2014/main" id="{B36D2DE0-0628-4A9A-A59D-7BA8B5EB302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48E405C9-94BE-41DA-928C-DEC9A8550E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5F7D240F-3D72-4B20-83A4-7D97D2BB1ED5}"/>
              </a:ext>
            </a:extLst>
          </p:cNvPr>
          <p:cNvSpPr>
            <a:spLocks noGrp="1"/>
          </p:cNvSpPr>
          <p:nvPr>
            <p:ph type="title"/>
          </p:nvPr>
        </p:nvSpPr>
        <p:spPr>
          <a:xfrm>
            <a:off x="1467556" y="537030"/>
            <a:ext cx="8602133" cy="5897638"/>
          </a:xfrm>
        </p:spPr>
        <p:txBody>
          <a:bodyPr vert="horz" lIns="91440" tIns="45720" rIns="91440" bIns="45720" rtlCol="0" anchor="b">
            <a:normAutofit/>
          </a:bodyPr>
          <a:lstStyle/>
          <a:p>
            <a:pPr marL="342900" lvl="0" indent="-342900" algn="ctr"/>
            <a:r>
              <a:rPr lang="en-US" sz="1500" b="1" dirty="0"/>
              <a:t/>
            </a:r>
            <a:br>
              <a:rPr lang="en-US" sz="1500" b="1" dirty="0"/>
            </a:br>
            <a:r>
              <a:rPr lang="en-US" sz="3100" b="1" kern="1200" dirty="0">
                <a:solidFill>
                  <a:schemeClr val="tx1"/>
                </a:solidFill>
                <a:latin typeface="+mn-lt"/>
                <a:ea typeface="+mj-ea"/>
                <a:cs typeface="+mj-cs"/>
              </a:rPr>
              <a:t>T</a:t>
            </a:r>
            <a:r>
              <a:rPr lang="en-US" sz="3100" b="1" kern="1200" dirty="0">
                <a:solidFill>
                  <a:schemeClr val="tx1"/>
                </a:solidFill>
                <a:effectLst/>
                <a:latin typeface="+mn-lt"/>
                <a:ea typeface="+mj-ea"/>
                <a:cs typeface="+mj-cs"/>
              </a:rPr>
              <a:t>he Age-friendly Advisory</a:t>
            </a:r>
            <a:br>
              <a:rPr lang="en-US" sz="3100" b="1" kern="1200" dirty="0">
                <a:solidFill>
                  <a:schemeClr val="tx1"/>
                </a:solidFill>
                <a:effectLst/>
                <a:latin typeface="+mn-lt"/>
                <a:ea typeface="+mj-ea"/>
                <a:cs typeface="+mj-cs"/>
              </a:rPr>
            </a:br>
            <a:r>
              <a:rPr lang="en-US" sz="3100" b="1" kern="1200" dirty="0">
                <a:solidFill>
                  <a:schemeClr val="tx1"/>
                </a:solidFill>
                <a:effectLst/>
                <a:latin typeface="+mn-lt"/>
                <a:ea typeface="+mj-ea"/>
                <a:cs typeface="+mj-cs"/>
              </a:rPr>
              <a:t>Group seeks</a:t>
            </a:r>
            <a:r>
              <a:rPr lang="en-US" sz="3100" b="1" dirty="0">
                <a:latin typeface="+mn-lt"/>
              </a:rPr>
              <a:t>:</a:t>
            </a:r>
            <a:br>
              <a:rPr lang="en-US" sz="3100" b="1" dirty="0">
                <a:latin typeface="+mn-lt"/>
              </a:rPr>
            </a:br>
            <a:r>
              <a:rPr lang="en-US" sz="3100" b="1" dirty="0">
                <a:latin typeface="+mn-lt"/>
              </a:rPr>
              <a:t/>
            </a:r>
            <a:br>
              <a:rPr lang="en-US" sz="3100" b="1" dirty="0">
                <a:latin typeface="+mn-lt"/>
              </a:rPr>
            </a:br>
            <a:r>
              <a:rPr lang="en-US" sz="3100" b="1" dirty="0">
                <a:latin typeface="+mn-lt"/>
              </a:rPr>
              <a:t>   </a:t>
            </a:r>
            <a:r>
              <a:rPr lang="en-US" sz="2700" dirty="0"/>
              <a:t>E</a:t>
            </a:r>
            <a:r>
              <a:rPr lang="en-US" sz="2700" kern="1200" dirty="0">
                <a:solidFill>
                  <a:schemeClr val="tx1"/>
                </a:solidFill>
                <a:effectLst/>
                <a:latin typeface="+mj-lt"/>
                <a:ea typeface="+mj-ea"/>
                <a:cs typeface="+mj-cs"/>
              </a:rPr>
              <a:t>ndorsement of revised Terms of Reference. </a:t>
            </a:r>
            <a:br>
              <a:rPr lang="en-US" sz="2700" kern="1200" dirty="0">
                <a:solidFill>
                  <a:schemeClr val="tx1"/>
                </a:solidFill>
                <a:effectLst/>
                <a:latin typeface="+mj-lt"/>
                <a:ea typeface="+mj-ea"/>
                <a:cs typeface="+mj-cs"/>
              </a:rPr>
            </a:br>
            <a:r>
              <a:rPr lang="en-US" sz="2700" dirty="0"/>
              <a:t/>
            </a:r>
            <a:br>
              <a:rPr lang="en-US" sz="2700" dirty="0"/>
            </a:br>
            <a:r>
              <a:rPr lang="en-US" sz="2700" dirty="0"/>
              <a:t>A</a:t>
            </a:r>
            <a:r>
              <a:rPr lang="en-US" sz="2700" kern="1200" dirty="0">
                <a:solidFill>
                  <a:schemeClr val="tx1"/>
                </a:solidFill>
                <a:effectLst/>
                <a:latin typeface="+mj-lt"/>
                <a:ea typeface="+mj-ea"/>
                <a:cs typeface="+mj-cs"/>
              </a:rPr>
              <a:t>wareness that the Age-friendly Advisory </a:t>
            </a:r>
            <a:r>
              <a:rPr lang="en-US" sz="2700" dirty="0"/>
              <a:t/>
            </a:r>
            <a:br>
              <a:rPr lang="en-US" sz="2700" dirty="0"/>
            </a:br>
            <a:r>
              <a:rPr lang="en-US" sz="2700" kern="1200" dirty="0">
                <a:solidFill>
                  <a:schemeClr val="tx1"/>
                </a:solidFill>
                <a:effectLst/>
                <a:latin typeface="+mj-lt"/>
                <a:ea typeface="+mj-ea"/>
                <a:cs typeface="+mj-cs"/>
              </a:rPr>
              <a:t>Group will initiate ongoing consultation </a:t>
            </a:r>
            <a:r>
              <a:rPr lang="en-US" sz="2700" dirty="0"/>
              <a:t>with </a:t>
            </a:r>
            <a:br>
              <a:rPr lang="en-US" sz="2700" dirty="0"/>
            </a:br>
            <a:r>
              <a:rPr lang="en-US" sz="2700" dirty="0"/>
              <a:t>     </a:t>
            </a:r>
            <a:r>
              <a:rPr lang="en-US" sz="2700" kern="1200" dirty="0">
                <a:solidFill>
                  <a:schemeClr val="tx1"/>
                </a:solidFill>
                <a:effectLst/>
                <a:latin typeface="+mj-lt"/>
                <a:ea typeface="+mj-ea"/>
                <a:cs typeface="+mj-cs"/>
              </a:rPr>
              <a:t>older people and the </a:t>
            </a:r>
            <a:r>
              <a:rPr lang="en-US" sz="2700" kern="1200" dirty="0" err="1">
                <a:solidFill>
                  <a:schemeClr val="tx1"/>
                </a:solidFill>
                <a:effectLst/>
                <a:latin typeface="+mj-lt"/>
                <a:ea typeface="+mj-ea"/>
                <a:cs typeface="+mj-cs"/>
              </a:rPr>
              <a:t>organisations</a:t>
            </a:r>
            <a:r>
              <a:rPr lang="en-US" sz="2700" kern="1200" dirty="0">
                <a:solidFill>
                  <a:schemeClr val="tx1"/>
                </a:solidFill>
                <a:effectLst/>
                <a:latin typeface="+mj-lt"/>
                <a:ea typeface="+mj-ea"/>
                <a:cs typeface="+mj-cs"/>
              </a:rPr>
              <a:t> that work</a:t>
            </a:r>
            <a:br>
              <a:rPr lang="en-US" sz="2700" kern="1200" dirty="0">
                <a:solidFill>
                  <a:schemeClr val="tx1"/>
                </a:solidFill>
                <a:effectLst/>
                <a:latin typeface="+mj-lt"/>
                <a:ea typeface="+mj-ea"/>
                <a:cs typeface="+mj-cs"/>
              </a:rPr>
            </a:br>
            <a:r>
              <a:rPr lang="en-US" sz="2700" kern="1200" dirty="0">
                <a:solidFill>
                  <a:schemeClr val="tx1"/>
                </a:solidFill>
                <a:effectLst/>
                <a:latin typeface="+mj-lt"/>
                <a:ea typeface="+mj-ea"/>
                <a:cs typeface="+mj-cs"/>
              </a:rPr>
              <a:t> with </a:t>
            </a:r>
            <a:r>
              <a:rPr lang="en-US" sz="2700" dirty="0"/>
              <a:t>them </a:t>
            </a:r>
            <a:r>
              <a:rPr lang="en-US" sz="2700" kern="1200" dirty="0">
                <a:solidFill>
                  <a:schemeClr val="tx1"/>
                </a:solidFill>
                <a:effectLst/>
                <a:latin typeface="+mj-lt"/>
                <a:ea typeface="+mj-ea"/>
                <a:cs typeface="+mj-cs"/>
              </a:rPr>
              <a:t>to inform future planning</a:t>
            </a:r>
            <a:r>
              <a:rPr lang="en-US" sz="2700" dirty="0"/>
              <a:t>.</a:t>
            </a:r>
            <a:r>
              <a:rPr lang="en-US" sz="2700" kern="1200" dirty="0">
                <a:solidFill>
                  <a:schemeClr val="tx1"/>
                </a:solidFill>
                <a:effectLst/>
                <a:latin typeface="+mj-lt"/>
                <a:ea typeface="+mj-ea"/>
                <a:cs typeface="+mj-cs"/>
              </a:rPr>
              <a:t/>
            </a:r>
            <a:br>
              <a:rPr lang="en-US" sz="2700" kern="1200" dirty="0">
                <a:solidFill>
                  <a:schemeClr val="tx1"/>
                </a:solidFill>
                <a:effectLst/>
                <a:latin typeface="+mj-lt"/>
                <a:ea typeface="+mj-ea"/>
                <a:cs typeface="+mj-cs"/>
              </a:rPr>
            </a:br>
            <a:r>
              <a:rPr lang="en-US" sz="2700" kern="1200" dirty="0">
                <a:solidFill>
                  <a:schemeClr val="tx1"/>
                </a:solidFill>
                <a:effectLst/>
                <a:latin typeface="+mj-lt"/>
                <a:ea typeface="+mj-ea"/>
                <a:cs typeface="+mj-cs"/>
              </a:rPr>
              <a:t/>
            </a:r>
            <a:br>
              <a:rPr lang="en-US" sz="2700" kern="1200" dirty="0">
                <a:solidFill>
                  <a:schemeClr val="tx1"/>
                </a:solidFill>
                <a:effectLst/>
                <a:latin typeface="+mj-lt"/>
                <a:ea typeface="+mj-ea"/>
                <a:cs typeface="+mj-cs"/>
              </a:rPr>
            </a:br>
            <a:r>
              <a:rPr lang="en-US" sz="2700" dirty="0"/>
              <a:t>S</a:t>
            </a:r>
            <a:r>
              <a:rPr lang="en-US" sz="2700" kern="1200" dirty="0">
                <a:solidFill>
                  <a:schemeClr val="tx1"/>
                </a:solidFill>
                <a:effectLst/>
                <a:latin typeface="+mj-lt"/>
                <a:ea typeface="+mj-ea"/>
                <a:cs typeface="+mj-cs"/>
              </a:rPr>
              <a:t>upport for the mahi with WDC</a:t>
            </a:r>
            <a:br>
              <a:rPr lang="en-US" sz="2700" kern="1200" dirty="0">
                <a:solidFill>
                  <a:schemeClr val="tx1"/>
                </a:solidFill>
                <a:effectLst/>
                <a:latin typeface="+mj-lt"/>
                <a:ea typeface="+mj-ea"/>
                <a:cs typeface="+mj-cs"/>
              </a:rPr>
            </a:br>
            <a:r>
              <a:rPr lang="en-US" sz="2700" kern="1200" dirty="0">
                <a:solidFill>
                  <a:schemeClr val="tx1"/>
                </a:solidFill>
                <a:effectLst/>
                <a:latin typeface="+mj-lt"/>
                <a:ea typeface="+mj-ea"/>
                <a:cs typeface="+mj-cs"/>
              </a:rPr>
              <a:t> staff to </a:t>
            </a:r>
            <a:r>
              <a:rPr lang="en-US" sz="2700" kern="1200" dirty="0">
                <a:solidFill>
                  <a:schemeClr val="tx1"/>
                </a:solidFill>
                <a:latin typeface="+mj-lt"/>
                <a:ea typeface="+mj-ea"/>
                <a:cs typeface="+mj-cs"/>
              </a:rPr>
              <a:t>ensure </a:t>
            </a:r>
            <a:r>
              <a:rPr lang="en-US" sz="2700" kern="1200" dirty="0">
                <a:solidFill>
                  <a:schemeClr val="tx1"/>
                </a:solidFill>
                <a:effectLst/>
                <a:latin typeface="+mj-lt"/>
                <a:ea typeface="+mj-ea"/>
                <a:cs typeface="+mj-cs"/>
              </a:rPr>
              <a:t>delivery of</a:t>
            </a:r>
            <a:br>
              <a:rPr lang="en-US" sz="2700" kern="1200" dirty="0">
                <a:solidFill>
                  <a:schemeClr val="tx1"/>
                </a:solidFill>
                <a:effectLst/>
                <a:latin typeface="+mj-lt"/>
                <a:ea typeface="+mj-ea"/>
                <a:cs typeface="+mj-cs"/>
              </a:rPr>
            </a:br>
            <a:r>
              <a:rPr lang="en-US" sz="2700" dirty="0"/>
              <a:t>  </a:t>
            </a:r>
            <a:r>
              <a:rPr lang="en-US" sz="2700" kern="1200" dirty="0">
                <a:solidFill>
                  <a:schemeClr val="tx1"/>
                </a:solidFill>
                <a:effectLst/>
                <a:latin typeface="+mj-lt"/>
                <a:ea typeface="+mj-ea"/>
                <a:cs typeface="+mj-cs"/>
              </a:rPr>
              <a:t>Age-friendly outcomes.</a:t>
            </a:r>
            <a:br>
              <a:rPr lang="en-US" sz="2700" kern="1200" dirty="0">
                <a:solidFill>
                  <a:schemeClr val="tx1"/>
                </a:solidFill>
                <a:effectLst/>
                <a:latin typeface="+mj-lt"/>
                <a:ea typeface="+mj-ea"/>
                <a:cs typeface="+mj-cs"/>
              </a:rPr>
            </a:br>
            <a:endParaRPr lang="en-US" sz="2700" kern="1200" dirty="0">
              <a:solidFill>
                <a:schemeClr val="tx1"/>
              </a:solidFill>
              <a:latin typeface="+mj-lt"/>
              <a:ea typeface="+mj-ea"/>
              <a:cs typeface="+mj-cs"/>
            </a:endParaRPr>
          </a:p>
        </p:txBody>
      </p:sp>
      <p:sp>
        <p:nvSpPr>
          <p:cNvPr id="21" name="Arc 14">
            <a:extLst>
              <a:ext uri="{FF2B5EF4-FFF2-40B4-BE49-F238E27FC236}">
                <a16:creationId xmlns:a16="http://schemas.microsoft.com/office/drawing/2014/main" id="{D2091A72-D5BB-42AC-8FD3-F7747D90861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2" name="Oval 16">
            <a:extLst>
              <a:ext uri="{FF2B5EF4-FFF2-40B4-BE49-F238E27FC236}">
                <a16:creationId xmlns:a16="http://schemas.microsoft.com/office/drawing/2014/main" id="{6ED12BFC-A737-46AF-8411-481112D54B0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666007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CCB6B-D533-4810-9349-6464A1CBA6C6}"/>
              </a:ext>
            </a:extLst>
          </p:cNvPr>
          <p:cNvSpPr>
            <a:spLocks noGrp="1"/>
          </p:cNvSpPr>
          <p:nvPr>
            <p:ph type="title"/>
          </p:nvPr>
        </p:nvSpPr>
        <p:spPr>
          <a:xfrm>
            <a:off x="6186310" y="203201"/>
            <a:ext cx="5757333" cy="6942666"/>
          </a:xfrm>
          <a:noFill/>
        </p:spPr>
        <p:txBody>
          <a:bodyPr vert="horz" lIns="91440" tIns="45720" rIns="91440" bIns="45720" rtlCol="0" anchor="b">
            <a:noAutofit/>
          </a:bodyPr>
          <a:lstStyle/>
          <a:p>
            <a:pPr>
              <a:spcAft>
                <a:spcPts val="800"/>
              </a:spcAft>
            </a:pPr>
            <a:r>
              <a:rPr lang="en-US" sz="2400" b="1" kern="1200" dirty="0">
                <a:solidFill>
                  <a:schemeClr val="tx1"/>
                </a:solidFill>
                <a:effectLst/>
                <a:latin typeface="+mn-lt"/>
                <a:ea typeface="+mj-ea"/>
                <a:cs typeface="+mj-cs"/>
              </a:rPr>
              <a:t>RECOMMENDATIONS:</a:t>
            </a:r>
            <a:r>
              <a:rPr lang="en-US" sz="2400" kern="1200" dirty="0">
                <a:solidFill>
                  <a:schemeClr val="tx1"/>
                </a:solidFill>
                <a:effectLst/>
                <a:latin typeface="+mn-lt"/>
                <a:ea typeface="+mj-ea"/>
                <a:cs typeface="+mj-cs"/>
              </a:rPr>
              <a:t/>
            </a:r>
            <a:br>
              <a:rPr lang="en-US" sz="2400" kern="1200" dirty="0">
                <a:solidFill>
                  <a:schemeClr val="tx1"/>
                </a:solidFill>
                <a:effectLst/>
                <a:latin typeface="+mn-lt"/>
                <a:ea typeface="+mj-ea"/>
                <a:cs typeface="+mj-cs"/>
              </a:rPr>
            </a:br>
            <a:r>
              <a:rPr lang="en-US" sz="2400" kern="1200" dirty="0">
                <a:solidFill>
                  <a:schemeClr val="tx1"/>
                </a:solidFill>
                <a:effectLst/>
                <a:latin typeface="+mn-lt"/>
                <a:ea typeface="+mj-ea"/>
                <a:cs typeface="+mj-cs"/>
              </a:rPr>
              <a:t/>
            </a:r>
            <a:br>
              <a:rPr lang="en-US" sz="2400" kern="1200" dirty="0">
                <a:solidFill>
                  <a:schemeClr val="tx1"/>
                </a:solidFill>
                <a:effectLst/>
                <a:latin typeface="+mn-lt"/>
                <a:ea typeface="+mj-ea"/>
                <a:cs typeface="+mj-cs"/>
              </a:rPr>
            </a:br>
            <a:r>
              <a:rPr lang="en-US" sz="2400" b="1" kern="1200" dirty="0">
                <a:solidFill>
                  <a:schemeClr val="tx1"/>
                </a:solidFill>
                <a:effectLst/>
                <a:latin typeface="+mn-lt"/>
                <a:ea typeface="+mj-ea"/>
                <a:cs typeface="+mj-cs"/>
              </a:rPr>
              <a:t>It is recommended that the Community and Recreation Committee of the Waimakariri District Council:</a:t>
            </a:r>
            <a:r>
              <a:rPr lang="en-US" sz="2400" kern="1200" dirty="0">
                <a:solidFill>
                  <a:schemeClr val="tx1"/>
                </a:solidFill>
                <a:effectLst/>
                <a:latin typeface="+mn-lt"/>
                <a:ea typeface="+mj-ea"/>
                <a:cs typeface="+mj-cs"/>
              </a:rPr>
              <a:t/>
            </a:r>
            <a:br>
              <a:rPr lang="en-US" sz="2400" kern="1200" dirty="0">
                <a:solidFill>
                  <a:schemeClr val="tx1"/>
                </a:solidFill>
                <a:effectLst/>
                <a:latin typeface="+mn-lt"/>
                <a:ea typeface="+mj-ea"/>
                <a:cs typeface="+mj-cs"/>
              </a:rPr>
            </a:br>
            <a:r>
              <a:rPr lang="en-US" sz="2400" kern="1200" dirty="0">
                <a:solidFill>
                  <a:schemeClr val="tx1"/>
                </a:solidFill>
                <a:effectLst/>
                <a:latin typeface="+mn-lt"/>
                <a:ea typeface="+mj-ea"/>
                <a:cs typeface="+mj-cs"/>
              </a:rPr>
              <a:t/>
            </a:r>
            <a:br>
              <a:rPr lang="en-US" sz="2400" kern="1200" dirty="0">
                <a:solidFill>
                  <a:schemeClr val="tx1"/>
                </a:solidFill>
                <a:effectLst/>
                <a:latin typeface="+mn-lt"/>
                <a:ea typeface="+mj-ea"/>
                <a:cs typeface="+mj-cs"/>
              </a:rPr>
            </a:br>
            <a:r>
              <a:rPr lang="en-US" sz="2400" b="1" u="sng" dirty="0">
                <a:latin typeface="+mn-lt"/>
              </a:rPr>
              <a:t>N</a:t>
            </a:r>
            <a:r>
              <a:rPr lang="en-US" sz="2400" b="1" u="sng" kern="1200" dirty="0">
                <a:solidFill>
                  <a:schemeClr val="tx1"/>
                </a:solidFill>
                <a:effectLst/>
                <a:latin typeface="+mn-lt"/>
                <a:ea typeface="+mj-ea"/>
                <a:cs typeface="+mj-cs"/>
              </a:rPr>
              <a:t>otes</a:t>
            </a:r>
            <a:r>
              <a:rPr lang="en-US" sz="2400" b="1" kern="1200" dirty="0">
                <a:solidFill>
                  <a:schemeClr val="tx1"/>
                </a:solidFill>
                <a:effectLst/>
                <a:latin typeface="+mn-lt"/>
                <a:ea typeface="+mj-ea"/>
                <a:cs typeface="+mj-cs"/>
              </a:rPr>
              <a:t> this presentation.</a:t>
            </a:r>
            <a:r>
              <a:rPr lang="en-US" sz="2400" kern="1200" dirty="0">
                <a:solidFill>
                  <a:schemeClr val="tx1"/>
                </a:solidFill>
                <a:effectLst/>
                <a:latin typeface="+mn-lt"/>
                <a:ea typeface="+mj-ea"/>
                <a:cs typeface="+mj-cs"/>
              </a:rPr>
              <a:t/>
            </a:r>
            <a:br>
              <a:rPr lang="en-US" sz="2400" kern="1200" dirty="0">
                <a:solidFill>
                  <a:schemeClr val="tx1"/>
                </a:solidFill>
                <a:effectLst/>
                <a:latin typeface="+mn-lt"/>
                <a:ea typeface="+mj-ea"/>
                <a:cs typeface="+mj-cs"/>
              </a:rPr>
            </a:br>
            <a:r>
              <a:rPr lang="en-US" sz="2400" kern="1200" dirty="0">
                <a:solidFill>
                  <a:schemeClr val="tx1"/>
                </a:solidFill>
                <a:effectLst/>
                <a:latin typeface="+mn-lt"/>
                <a:ea typeface="+mj-ea"/>
                <a:cs typeface="+mj-cs"/>
              </a:rPr>
              <a:t/>
            </a:r>
            <a:br>
              <a:rPr lang="en-US" sz="2400" kern="1200" dirty="0">
                <a:solidFill>
                  <a:schemeClr val="tx1"/>
                </a:solidFill>
                <a:effectLst/>
                <a:latin typeface="+mn-lt"/>
                <a:ea typeface="+mj-ea"/>
                <a:cs typeface="+mj-cs"/>
              </a:rPr>
            </a:br>
            <a:r>
              <a:rPr lang="en-US" sz="2400" b="1" u="sng" dirty="0">
                <a:latin typeface="+mn-lt"/>
              </a:rPr>
              <a:t>A</a:t>
            </a:r>
            <a:r>
              <a:rPr lang="en-US" sz="2400" b="1" u="sng" kern="1200" dirty="0">
                <a:solidFill>
                  <a:schemeClr val="tx1"/>
                </a:solidFill>
                <a:effectLst/>
                <a:latin typeface="+mn-lt"/>
                <a:ea typeface="+mj-ea"/>
                <a:cs typeface="+mj-cs"/>
              </a:rPr>
              <a:t>grees </a:t>
            </a:r>
            <a:r>
              <a:rPr lang="en-US" sz="2400" b="1" kern="1200" dirty="0">
                <a:solidFill>
                  <a:schemeClr val="tx1"/>
                </a:solidFill>
                <a:effectLst/>
                <a:latin typeface="+mn-lt"/>
                <a:ea typeface="+mj-ea"/>
                <a:cs typeface="+mj-cs"/>
              </a:rPr>
              <a:t>with the outcomes from the Waimakariri Age-friendly Advisory Group review.</a:t>
            </a:r>
            <a:r>
              <a:rPr lang="en-US" sz="2400" kern="1200" dirty="0">
                <a:solidFill>
                  <a:schemeClr val="tx1"/>
                </a:solidFill>
                <a:effectLst/>
                <a:latin typeface="+mn-lt"/>
                <a:ea typeface="+mj-ea"/>
                <a:cs typeface="+mj-cs"/>
              </a:rPr>
              <a:t/>
            </a:r>
            <a:br>
              <a:rPr lang="en-US" sz="2400" kern="1200" dirty="0">
                <a:solidFill>
                  <a:schemeClr val="tx1"/>
                </a:solidFill>
                <a:effectLst/>
                <a:latin typeface="+mn-lt"/>
                <a:ea typeface="+mj-ea"/>
                <a:cs typeface="+mj-cs"/>
              </a:rPr>
            </a:br>
            <a:r>
              <a:rPr lang="en-US" sz="2400" kern="1200" dirty="0">
                <a:solidFill>
                  <a:schemeClr val="tx1"/>
                </a:solidFill>
                <a:effectLst/>
                <a:latin typeface="+mn-lt"/>
                <a:ea typeface="+mj-ea"/>
                <a:cs typeface="+mj-cs"/>
              </a:rPr>
              <a:t/>
            </a:r>
            <a:br>
              <a:rPr lang="en-US" sz="2400" kern="1200" dirty="0">
                <a:solidFill>
                  <a:schemeClr val="tx1"/>
                </a:solidFill>
                <a:effectLst/>
                <a:latin typeface="+mn-lt"/>
                <a:ea typeface="+mj-ea"/>
                <a:cs typeface="+mj-cs"/>
              </a:rPr>
            </a:br>
            <a:r>
              <a:rPr lang="en-US" sz="2400" b="1" u="sng" dirty="0">
                <a:latin typeface="+mn-lt"/>
              </a:rPr>
              <a:t>A</a:t>
            </a:r>
            <a:r>
              <a:rPr lang="en-US" sz="2400" b="1" u="sng" kern="1200" dirty="0">
                <a:solidFill>
                  <a:schemeClr val="tx1"/>
                </a:solidFill>
                <a:effectLst/>
                <a:latin typeface="+mn-lt"/>
                <a:ea typeface="+mj-ea"/>
                <a:cs typeface="+mj-cs"/>
              </a:rPr>
              <a:t>pproves</a:t>
            </a:r>
            <a:r>
              <a:rPr lang="en-US" sz="2400" b="1" kern="1200" dirty="0">
                <a:solidFill>
                  <a:schemeClr val="tx1"/>
                </a:solidFill>
                <a:effectLst/>
                <a:latin typeface="+mn-lt"/>
                <a:ea typeface="+mj-ea"/>
                <a:cs typeface="+mj-cs"/>
              </a:rPr>
              <a:t> the changes to the Terms of Reference for the Advisory Group – to be tabled with the Facilitator’s Report.</a:t>
            </a:r>
            <a:r>
              <a:rPr lang="en-US" sz="2400" kern="1200" dirty="0">
                <a:solidFill>
                  <a:schemeClr val="tx1"/>
                </a:solidFill>
                <a:effectLst/>
                <a:latin typeface="+mn-lt"/>
                <a:ea typeface="+mj-ea"/>
                <a:cs typeface="+mj-cs"/>
              </a:rPr>
              <a:t/>
            </a:r>
            <a:br>
              <a:rPr lang="en-US" sz="2400" kern="1200" dirty="0">
                <a:solidFill>
                  <a:schemeClr val="tx1"/>
                </a:solidFill>
                <a:effectLst/>
                <a:latin typeface="+mn-lt"/>
                <a:ea typeface="+mj-ea"/>
                <a:cs typeface="+mj-cs"/>
              </a:rPr>
            </a:br>
            <a:r>
              <a:rPr lang="en-US" sz="2400" kern="1200" dirty="0">
                <a:solidFill>
                  <a:schemeClr val="tx1"/>
                </a:solidFill>
                <a:effectLst/>
                <a:latin typeface="+mn-lt"/>
                <a:ea typeface="+mj-ea"/>
                <a:cs typeface="+mj-cs"/>
              </a:rPr>
              <a:t/>
            </a:r>
            <a:br>
              <a:rPr lang="en-US" sz="2400" kern="1200" dirty="0">
                <a:solidFill>
                  <a:schemeClr val="tx1"/>
                </a:solidFill>
                <a:effectLst/>
                <a:latin typeface="+mn-lt"/>
                <a:ea typeface="+mj-ea"/>
                <a:cs typeface="+mj-cs"/>
              </a:rPr>
            </a:br>
            <a:r>
              <a:rPr lang="en-US" sz="2400" b="1" u="sng">
                <a:latin typeface="+mn-lt"/>
              </a:rPr>
              <a:t>Endorses</a:t>
            </a:r>
            <a:r>
              <a:rPr lang="en-US" sz="2400" b="1" u="sng" kern="1200">
                <a:solidFill>
                  <a:schemeClr val="tx1"/>
                </a:solidFill>
                <a:effectLst/>
                <a:latin typeface="+mn-lt"/>
                <a:ea typeface="+mj-ea"/>
                <a:cs typeface="+mj-cs"/>
              </a:rPr>
              <a:t> </a:t>
            </a:r>
            <a:r>
              <a:rPr lang="en-US" sz="2400" b="1" kern="1200">
                <a:solidFill>
                  <a:schemeClr val="tx1"/>
                </a:solidFill>
                <a:effectLst/>
                <a:latin typeface="+mn-lt"/>
                <a:ea typeface="+mj-ea"/>
                <a:cs typeface="+mj-cs"/>
              </a:rPr>
              <a:t>the </a:t>
            </a:r>
            <a:r>
              <a:rPr lang="en-US" sz="2400" b="1" kern="1200" dirty="0">
                <a:solidFill>
                  <a:schemeClr val="tx1"/>
                </a:solidFill>
                <a:effectLst/>
                <a:latin typeface="+mn-lt"/>
                <a:ea typeface="+mj-ea"/>
                <a:cs typeface="+mj-cs"/>
              </a:rPr>
              <a:t>example “Work </a:t>
            </a:r>
            <a:r>
              <a:rPr lang="en-US" sz="2400" b="1" dirty="0" err="1">
                <a:latin typeface="+mn-lt"/>
              </a:rPr>
              <a:t>Programme</a:t>
            </a:r>
            <a:r>
              <a:rPr lang="en-US" sz="2400" b="1" kern="1200" dirty="0">
                <a:solidFill>
                  <a:schemeClr val="tx1"/>
                </a:solidFill>
                <a:effectLst/>
                <a:latin typeface="+mn-lt"/>
                <a:ea typeface="+mj-ea"/>
                <a:cs typeface="+mj-cs"/>
              </a:rPr>
              <a:t>” for progressing and guiding future planning.</a:t>
            </a:r>
            <a:br>
              <a:rPr lang="en-US" sz="2400" b="1" kern="1200" dirty="0">
                <a:solidFill>
                  <a:schemeClr val="tx1"/>
                </a:solidFill>
                <a:effectLst/>
                <a:latin typeface="+mn-lt"/>
                <a:ea typeface="+mj-ea"/>
                <a:cs typeface="+mj-cs"/>
              </a:rPr>
            </a:br>
            <a:r>
              <a:rPr lang="en-US" sz="2400" b="1" kern="1200" dirty="0">
                <a:solidFill>
                  <a:schemeClr val="tx1"/>
                </a:solidFill>
                <a:effectLst/>
                <a:latin typeface="+mn-lt"/>
                <a:ea typeface="+mj-ea"/>
                <a:cs typeface="+mj-cs"/>
              </a:rPr>
              <a:t/>
            </a:r>
            <a:br>
              <a:rPr lang="en-US" sz="2400" b="1" kern="1200" dirty="0">
                <a:solidFill>
                  <a:schemeClr val="tx1"/>
                </a:solidFill>
                <a:effectLst/>
                <a:latin typeface="+mn-lt"/>
                <a:ea typeface="+mj-ea"/>
                <a:cs typeface="+mj-cs"/>
              </a:rPr>
            </a:br>
            <a:endParaRPr lang="en-US" sz="2400" kern="1200" dirty="0">
              <a:solidFill>
                <a:schemeClr val="tx1"/>
              </a:solidFill>
              <a:latin typeface="+mn-lt"/>
              <a:ea typeface="+mj-ea"/>
              <a:cs typeface="+mj-cs"/>
            </a:endParaRPr>
          </a:p>
        </p:txBody>
      </p:sp>
      <p:sp>
        <p:nvSpPr>
          <p:cNvPr id="9" name="Rectangle 8">
            <a:extLst>
              <a:ext uri="{FF2B5EF4-FFF2-40B4-BE49-F238E27FC236}">
                <a16:creationId xmlns:a16="http://schemas.microsoft.com/office/drawing/2014/main" id="{4913D8DA-B72B-46FB-9E5D-656A0EB0A47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1"/>
            <a:ext cx="6107584" cy="6861717"/>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26">
            <a:extLst>
              <a:ext uri="{FF2B5EF4-FFF2-40B4-BE49-F238E27FC236}">
                <a16:creationId xmlns:a16="http://schemas.microsoft.com/office/drawing/2014/main" id="{63CDDC8E-3FD0-4545-A664-7661835B458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4809175"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Graphic 5" descr="Meeting">
            <a:extLst>
              <a:ext uri="{FF2B5EF4-FFF2-40B4-BE49-F238E27FC236}">
                <a16:creationId xmlns:a16="http://schemas.microsoft.com/office/drawing/2014/main" id="{90C5641A-F828-6D7B-0849-3E266E9501C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966500" y="1344157"/>
            <a:ext cx="4169664" cy="4169664"/>
          </a:xfrm>
          <a:prstGeom prst="rect">
            <a:avLst/>
          </a:prstGeom>
          <a:effectLst/>
        </p:spPr>
      </p:pic>
    </p:spTree>
    <p:extLst>
      <p:ext uri="{BB962C8B-B14F-4D97-AF65-F5344CB8AC3E}">
        <p14:creationId xmlns:p14="http://schemas.microsoft.com/office/powerpoint/2010/main" val="36343937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TotalTime>
  <Words>385</Words>
  <Application>Microsoft Office PowerPoint</Application>
  <PresentationFormat>Widescreen</PresentationFormat>
  <Paragraphs>23</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Eras Bold ITC</vt:lpstr>
      <vt:lpstr>Times New Roman</vt:lpstr>
      <vt:lpstr>Office Theme</vt:lpstr>
      <vt:lpstr>AGE-FRIENDLY  WAIMAKARIRI</vt:lpstr>
      <vt:lpstr>TODAY -The Age-friendly Advisory Group wants to: </vt:lpstr>
      <vt:lpstr>TODAY –We also want:  </vt:lpstr>
      <vt:lpstr>The current plan</vt:lpstr>
      <vt:lpstr>Principles to underpin the future work of the Age-friendly Advisory Group:  1.  Establishing trust through partnerships  to ensure hierarchies are accountable.                            2.  Ensuring power “sticks to  neighbourhoods”. 3.  Strengthening community infrastructure  and opportunities. 4  Accessing levers and resources to take  action locally.  From key principles of “Localism” from a Local Government NZ “Think Tank” paper 2021</vt:lpstr>
      <vt:lpstr>               THE AGE-FRIENDLY ADVISORY GROUP HAS  IDENTIFIED THESE ROLES FOR THE FUTURE:   1. Advising on Planning    2. Monitoring    3. Supporting/Endorsing   4. Advocacy/Accountability    5. Networking:  </vt:lpstr>
      <vt:lpstr> The Age-friendly Advisory Group seeks:     Endorsement of revised Terms of Reference.   Awareness that the Age-friendly Advisory  Group will initiate ongoing consultation with       older people and the organisations that work  with them to inform future planning.  Support for the mahi with WDC  staff to ensure delivery of   Age-friendly outcomes. </vt:lpstr>
      <vt:lpstr>RECOMMENDATIONS:  It is recommended that the Community and Recreation Committee of the Waimakariri District Council:  Notes this presentation.  Agrees with the outcomes from the Waimakariri Age-friendly Advisory Group review.  Approves the changes to the Terms of Reference for the Advisory Group – to be tabled with the Facilitator’s Report.  Endorses the example “Work Programme” for progressing and guiding future planning.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AGE-FRIENDLY - WAIMAKARIRI</dc:title>
  <dc:creator>John Mather</dc:creator>
  <cp:lastModifiedBy>Annalise Oake</cp:lastModifiedBy>
  <cp:revision>27</cp:revision>
  <cp:lastPrinted>2022-05-31T02:01:39Z</cp:lastPrinted>
  <dcterms:created xsi:type="dcterms:W3CDTF">2022-03-07T07:49:58Z</dcterms:created>
  <dcterms:modified xsi:type="dcterms:W3CDTF">2022-06-22T03:25:37Z</dcterms:modified>
</cp:coreProperties>
</file>